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2"/>
  </p:notesMasterIdLst>
  <p:sldIdLst>
    <p:sldId id="609" r:id="rId2"/>
    <p:sldId id="1015" r:id="rId3"/>
    <p:sldId id="1020" r:id="rId4"/>
    <p:sldId id="1019" r:id="rId5"/>
    <p:sldId id="993" r:id="rId6"/>
    <p:sldId id="995" r:id="rId7"/>
    <p:sldId id="991" r:id="rId8"/>
    <p:sldId id="1004" r:id="rId9"/>
    <p:sldId id="1021" r:id="rId10"/>
    <p:sldId id="997" r:id="rId11"/>
    <p:sldId id="998" r:id="rId12"/>
    <p:sldId id="1022" r:id="rId13"/>
    <p:sldId id="999" r:id="rId14"/>
    <p:sldId id="1000" r:id="rId15"/>
    <p:sldId id="1016" r:id="rId16"/>
    <p:sldId id="1001" r:id="rId17"/>
    <p:sldId id="1002" r:id="rId18"/>
    <p:sldId id="1003" r:id="rId19"/>
    <p:sldId id="1010" r:id="rId20"/>
    <p:sldId id="1017" r:id="rId21"/>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CEEB"/>
    <a:srgbClr val="DC5B75"/>
    <a:srgbClr val="EEDEC3"/>
    <a:srgbClr val="E41B13"/>
    <a:srgbClr val="C5E0B4"/>
    <a:srgbClr val="F34502"/>
    <a:srgbClr val="B2C502"/>
    <a:srgbClr val="22A7CD"/>
    <a:srgbClr val="FCECE8"/>
    <a:srgbClr val="447D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1" autoAdjust="0"/>
    <p:restoredTop sz="77493" autoAdjust="0"/>
  </p:normalViewPr>
  <p:slideViewPr>
    <p:cSldViewPr snapToGrid="0">
      <p:cViewPr varScale="1">
        <p:scale>
          <a:sx n="46" d="100"/>
          <a:sy n="46" d="100"/>
        </p:scale>
        <p:origin x="168" y="40"/>
      </p:cViewPr>
      <p:guideLst/>
    </p:cSldViewPr>
  </p:slideViewPr>
  <p:notesTextViewPr>
    <p:cViewPr>
      <p:scale>
        <a:sx n="1" d="1"/>
        <a:sy n="1" d="1"/>
      </p:scale>
      <p:origin x="0" y="0"/>
    </p:cViewPr>
  </p:notesTextViewPr>
  <p:sorterViewPr>
    <p:cViewPr>
      <p:scale>
        <a:sx n="113" d="100"/>
        <a:sy n="113" d="100"/>
      </p:scale>
      <p:origin x="0" y="0"/>
    </p:cViewPr>
  </p:sorterViewPr>
  <p:notesViewPr>
    <p:cSldViewPr snapToGrid="0">
      <p:cViewPr varScale="1">
        <p:scale>
          <a:sx n="48" d="100"/>
          <a:sy n="48" d="100"/>
        </p:scale>
        <p:origin x="2752" y="-3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715E4E-05D9-4DEC-B2C5-B47CA83EBF84}" type="datetimeFigureOut">
              <a:rPr lang="en-GB" smtClean="0"/>
              <a:t>18/09/2025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a:lnSpc>
                <a:spcPct val="107000"/>
              </a:lnSpc>
              <a:spcAft>
                <a:spcPts val="800"/>
              </a:spcAft>
            </a:pPr>
            <a:r>
              <a:rPr lang="en-GB" sz="18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We conducted </a:t>
            </a:r>
            <a:r>
              <a:rPr lang="en-GB" sz="1800" strike="sngStrike" dirty="0">
                <a:solidFill>
                  <a:srgbClr val="FF0000"/>
                </a:solidFill>
                <a:effectLst/>
                <a:latin typeface="Calibri" panose="020F0502020204030204" pitchFamily="34" charset="0"/>
                <a:ea typeface="SimSun" panose="02010600030101010101" pitchFamily="2" charset="-122"/>
                <a:cs typeface="Arial" panose="020B0604020202020204" pitchFamily="34" charset="0"/>
              </a:rPr>
              <a:t>a study </a:t>
            </a:r>
            <a:r>
              <a:rPr lang="en-GB" sz="1800" u="sng" dirty="0">
                <a:solidFill>
                  <a:srgbClr val="008080"/>
                </a:solidFill>
                <a:effectLst/>
                <a:latin typeface="Calibri" panose="020F0502020204030204" pitchFamily="34" charset="0"/>
                <a:ea typeface="SimSun" panose="02010600030101010101" pitchFamily="2" charset="-122"/>
                <a:cs typeface="Arial" panose="020B0604020202020204" pitchFamily="34" charset="0"/>
              </a:rPr>
              <a:t>surveys with a total </a:t>
            </a:r>
            <a:r>
              <a:rPr lang="en-GB" sz="18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of 2183 students </a:t>
            </a:r>
            <a:r>
              <a:rPr lang="en-GB" sz="1800" strike="sngStrike" dirty="0">
                <a:solidFill>
                  <a:srgbClr val="FF0000"/>
                </a:solidFill>
                <a:effectLst/>
                <a:latin typeface="Calibri" panose="020F0502020204030204" pitchFamily="34" charset="0"/>
                <a:ea typeface="SimSun" panose="02010600030101010101" pitchFamily="2" charset="-122"/>
                <a:cs typeface="Arial" panose="020B0604020202020204" pitchFamily="34" charset="0"/>
              </a:rPr>
              <a:t> which uses the term ‘</a:t>
            </a:r>
            <a:r>
              <a:rPr lang="en-GB" sz="1800" strike="sngStrike" dirty="0" err="1">
                <a:solidFill>
                  <a:srgbClr val="FF0000"/>
                </a:solidFill>
                <a:effectLst/>
                <a:latin typeface="Calibri" panose="020F0502020204030204" pitchFamily="34" charset="0"/>
                <a:ea typeface="SimSun" panose="02010600030101010101" pitchFamily="2" charset="-122"/>
                <a:cs typeface="Arial" panose="020B0604020202020204" pitchFamily="34" charset="0"/>
              </a:rPr>
              <a:t>smart’</a:t>
            </a:r>
            <a:r>
              <a:rPr lang="en-GB" sz="1800" u="sng" dirty="0" err="1">
                <a:solidFill>
                  <a:srgbClr val="008080"/>
                </a:solidFill>
                <a:effectLst/>
                <a:latin typeface="Calibri" panose="020F0502020204030204" pitchFamily="34" charset="0"/>
                <a:ea typeface="SimSun" panose="02010600030101010101" pitchFamily="2" charset="-122"/>
                <a:cs typeface="Arial" panose="020B0604020202020204" pitchFamily="34" charset="0"/>
              </a:rPr>
              <a:t>to</a:t>
            </a:r>
            <a:r>
              <a:rPr lang="en-GB" sz="1800" u="sng" dirty="0">
                <a:solidFill>
                  <a:srgbClr val="008080"/>
                </a:solidFill>
                <a:effectLst/>
                <a:latin typeface="Calibri" panose="020F0502020204030204" pitchFamily="34" charset="0"/>
                <a:ea typeface="SimSun" panose="02010600030101010101" pitchFamily="2" charset="-122"/>
                <a:cs typeface="Arial" panose="020B0604020202020204" pitchFamily="34" charset="0"/>
              </a:rPr>
              <a:t> ask students to give a level of agreement with each of two statements </a:t>
            </a:r>
            <a:r>
              <a:rPr lang="en-GB" sz="1800" strike="sngStrike" dirty="0">
                <a:solidFill>
                  <a:srgbClr val="FF0000"/>
                </a:solidFill>
                <a:effectLst/>
                <a:latin typeface="Calibri" panose="020F0502020204030204" pitchFamily="34" charset="0"/>
                <a:ea typeface="SimSun" panose="02010600030101010101" pitchFamily="2" charset="-122"/>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u="sng" dirty="0">
                <a:solidFill>
                  <a:srgbClr val="008080"/>
                </a:solidFill>
                <a:effectLst/>
                <a:latin typeface="Calibri" panose="020F0502020204030204" pitchFamily="34" charset="0"/>
                <a:ea typeface="SimSun" panose="02010600030101010101" pitchFamily="2" charset="-122"/>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One day there will be a smartphone that is smarter than I am.</a:t>
            </a:r>
            <a:endParaRPr lang="en-GB" sz="1800" dirty="0">
              <a:solidFill>
                <a:srgbClr val="010205"/>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u="sng"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There is today a smartphone that is smarter than I am.</a:t>
            </a:r>
            <a:endParaRPr lang="en-GB" sz="1800" dirty="0">
              <a:solidFill>
                <a:srgbClr val="010205"/>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solidFill>
                  <a:srgbClr val="000000"/>
                </a:solidFill>
                <a:effectLst/>
                <a:latin typeface="Calibri" panose="020F0502020204030204" pitchFamily="34" charset="0"/>
                <a:ea typeface="SimSun" panose="02010600030101010101" pitchFamily="2" charset="-122"/>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what excites me about Gen AI is that it has changed this conversation upside down - it is the most transformative inversion point I could I could possibly imagine it really does change everything. Because here is a tool that can see into the hidden structures and boxes of human knowledge and at a command render each of them into something we can easily compare and create dialogues between them to inspire us. I think it could be the most important tool a school student ever encounters because now we can have the best of both worlds. </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3EA97-A11C-4463-8B3A-3040F8246A16}" type="slidenum">
              <a:rPr lang="en-GB" smtClean="0"/>
              <a:t>‹#›</a:t>
            </a:fld>
            <a:endParaRPr lang="en-GB"/>
          </a:p>
        </p:txBody>
      </p:sp>
    </p:spTree>
    <p:extLst>
      <p:ext uri="{BB962C8B-B14F-4D97-AF65-F5344CB8AC3E}">
        <p14:creationId xmlns:p14="http://schemas.microsoft.com/office/powerpoint/2010/main" val="3391149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698B2E-6C47-47E6-9D54-F7D83BF9D4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671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33EA97-A11C-4463-8B3A-3040F8246A16}" type="slidenum">
              <a:rPr lang="en-GB" smtClean="0"/>
              <a:t>6</a:t>
            </a:fld>
            <a:endParaRPr lang="en-GB"/>
          </a:p>
        </p:txBody>
      </p:sp>
    </p:spTree>
    <p:extLst>
      <p:ext uri="{BB962C8B-B14F-4D97-AF65-F5344CB8AC3E}">
        <p14:creationId xmlns:p14="http://schemas.microsoft.com/office/powerpoint/2010/main" val="154806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33EA97-A11C-4463-8B3A-3040F8246A16}" type="slidenum">
              <a:rPr lang="en-GB" smtClean="0"/>
              <a:t>9</a:t>
            </a:fld>
            <a:endParaRPr lang="en-GB"/>
          </a:p>
        </p:txBody>
      </p:sp>
    </p:spTree>
    <p:extLst>
      <p:ext uri="{BB962C8B-B14F-4D97-AF65-F5344CB8AC3E}">
        <p14:creationId xmlns:p14="http://schemas.microsoft.com/office/powerpoint/2010/main" val="1896870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634D42-01CD-1599-3463-9AF167FB70CD}"/>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C8E947A-69E9-3D48-0530-8F2459CC96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42D1C1-835F-FAEA-F591-5616CB8B5D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D46DB7-FAD6-A229-8F22-54D7E0FF014E}"/>
              </a:ext>
            </a:extLst>
          </p:cNvPr>
          <p:cNvSpPr>
            <a:spLocks noGrp="1"/>
          </p:cNvSpPr>
          <p:nvPr>
            <p:ph type="dt" sz="half" idx="10"/>
          </p:nvPr>
        </p:nvSpPr>
        <p:spPr/>
        <p:txBody>
          <a:bodyPr/>
          <a:lstStyle/>
          <a:p>
            <a:fld id="{9EB9CB18-E707-4847-9601-08FF69AB8E10}" type="datetimeFigureOut">
              <a:rPr lang="en-GB" smtClean="0"/>
              <a:t>18/09/2025</a:t>
            </a:fld>
            <a:endParaRPr lang="en-GB"/>
          </a:p>
        </p:txBody>
      </p:sp>
      <p:sp>
        <p:nvSpPr>
          <p:cNvPr id="5" name="Footer Placeholder 4">
            <a:extLst>
              <a:ext uri="{FF2B5EF4-FFF2-40B4-BE49-F238E27FC236}">
                <a16:creationId xmlns:a16="http://schemas.microsoft.com/office/drawing/2014/main" id="{95FB562E-3289-3DFC-BD30-0F5C5774AF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1232FC-6E92-236F-7E73-F2926F0E37AD}"/>
              </a:ext>
            </a:extLst>
          </p:cNvPr>
          <p:cNvSpPr>
            <a:spLocks noGrp="1"/>
          </p:cNvSpPr>
          <p:nvPr>
            <p:ph type="sldNum" sz="quarter" idx="12"/>
          </p:nvPr>
        </p:nvSpPr>
        <p:spPr/>
        <p:txBody>
          <a:bodyPr/>
          <a:lstStyle/>
          <a:p>
            <a:fld id="{4482C22F-73AB-4F5D-9B2A-C61D78F0AEDD}" type="slidenum">
              <a:rPr lang="en-GB" smtClean="0"/>
              <a:t>‹#›</a:t>
            </a:fld>
            <a:endParaRPr lang="en-GB"/>
          </a:p>
        </p:txBody>
      </p:sp>
    </p:spTree>
    <p:extLst>
      <p:ext uri="{BB962C8B-B14F-4D97-AF65-F5344CB8AC3E}">
        <p14:creationId xmlns:p14="http://schemas.microsoft.com/office/powerpoint/2010/main" val="420236919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AB98-6F87-721F-2144-554D2B13A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60A7048-3193-7942-DFFF-F2937281BB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AA734C0-027F-83DC-A171-D62FF15BEB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7673AF-9876-DD42-9FE9-7FD015AB2EC7}"/>
              </a:ext>
            </a:extLst>
          </p:cNvPr>
          <p:cNvSpPr>
            <a:spLocks noGrp="1"/>
          </p:cNvSpPr>
          <p:nvPr>
            <p:ph type="dt" sz="half" idx="10"/>
          </p:nvPr>
        </p:nvSpPr>
        <p:spPr/>
        <p:txBody>
          <a:bodyPr/>
          <a:lstStyle/>
          <a:p>
            <a:fld id="{1975978B-3965-408A-BCF8-23887A079CD8}" type="datetimeFigureOut">
              <a:rPr lang="en-GB" smtClean="0"/>
              <a:t>18/09/2025</a:t>
            </a:fld>
            <a:endParaRPr lang="en-GB"/>
          </a:p>
        </p:txBody>
      </p:sp>
      <p:sp>
        <p:nvSpPr>
          <p:cNvPr id="6" name="Footer Placeholder 5">
            <a:extLst>
              <a:ext uri="{FF2B5EF4-FFF2-40B4-BE49-F238E27FC236}">
                <a16:creationId xmlns:a16="http://schemas.microsoft.com/office/drawing/2014/main" id="{E9E4B6EF-E179-203C-2931-FD9C374E42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0FC56F-66C8-572A-D376-572209E659C6}"/>
              </a:ext>
            </a:extLst>
          </p:cNvPr>
          <p:cNvSpPr>
            <a:spLocks noGrp="1"/>
          </p:cNvSpPr>
          <p:nvPr>
            <p:ph type="sldNum" sz="quarter" idx="12"/>
          </p:nvPr>
        </p:nvSpPr>
        <p:spPr/>
        <p:txBody>
          <a:bodyPr/>
          <a:lstStyle/>
          <a:p>
            <a:fld id="{31FAAE1A-6759-4935-B037-4E5C8C3918E1}" type="slidenum">
              <a:rPr lang="en-GB" smtClean="0"/>
              <a:t>‹#›</a:t>
            </a:fld>
            <a:endParaRPr lang="en-GB"/>
          </a:p>
        </p:txBody>
      </p:sp>
    </p:spTree>
    <p:extLst>
      <p:ext uri="{BB962C8B-B14F-4D97-AF65-F5344CB8AC3E}">
        <p14:creationId xmlns:p14="http://schemas.microsoft.com/office/powerpoint/2010/main" val="4014973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AA6DC-0292-D089-2849-BF53565A46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96A5E5-70BF-D36C-C1B0-A043EB1032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780D9-2191-66C2-297E-A19DFFD8BC44}"/>
              </a:ext>
            </a:extLst>
          </p:cNvPr>
          <p:cNvSpPr>
            <a:spLocks noGrp="1"/>
          </p:cNvSpPr>
          <p:nvPr>
            <p:ph type="dt" sz="half" idx="10"/>
          </p:nvPr>
        </p:nvSpPr>
        <p:spPr/>
        <p:txBody>
          <a:bodyPr/>
          <a:lstStyle/>
          <a:p>
            <a:fld id="{1975978B-3965-408A-BCF8-23887A079CD8}" type="datetimeFigureOut">
              <a:rPr lang="en-GB" smtClean="0"/>
              <a:t>18/09/2025</a:t>
            </a:fld>
            <a:endParaRPr lang="en-GB"/>
          </a:p>
        </p:txBody>
      </p:sp>
      <p:sp>
        <p:nvSpPr>
          <p:cNvPr id="5" name="Footer Placeholder 4">
            <a:extLst>
              <a:ext uri="{FF2B5EF4-FFF2-40B4-BE49-F238E27FC236}">
                <a16:creationId xmlns:a16="http://schemas.microsoft.com/office/drawing/2014/main" id="{1BD087A4-1829-C63C-3CD8-8791C721BA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46DA18-5253-58D3-F84B-A242BA87CCCE}"/>
              </a:ext>
            </a:extLst>
          </p:cNvPr>
          <p:cNvSpPr>
            <a:spLocks noGrp="1"/>
          </p:cNvSpPr>
          <p:nvPr>
            <p:ph type="sldNum" sz="quarter" idx="12"/>
          </p:nvPr>
        </p:nvSpPr>
        <p:spPr/>
        <p:txBody>
          <a:bodyPr/>
          <a:lstStyle/>
          <a:p>
            <a:fld id="{31FAAE1A-6759-4935-B037-4E5C8C3918E1}" type="slidenum">
              <a:rPr lang="en-GB" smtClean="0"/>
              <a:t>‹#›</a:t>
            </a:fld>
            <a:endParaRPr lang="en-GB"/>
          </a:p>
        </p:txBody>
      </p:sp>
    </p:spTree>
    <p:extLst>
      <p:ext uri="{BB962C8B-B14F-4D97-AF65-F5344CB8AC3E}">
        <p14:creationId xmlns:p14="http://schemas.microsoft.com/office/powerpoint/2010/main" val="3161849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A3314C-86E3-84A1-AAB0-88BC58694B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C8F384-AA53-A417-C108-A99909DF28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24F8D2-F972-92D8-9208-05B142C6D461}"/>
              </a:ext>
            </a:extLst>
          </p:cNvPr>
          <p:cNvSpPr>
            <a:spLocks noGrp="1"/>
          </p:cNvSpPr>
          <p:nvPr>
            <p:ph type="dt" sz="half" idx="10"/>
          </p:nvPr>
        </p:nvSpPr>
        <p:spPr/>
        <p:txBody>
          <a:bodyPr/>
          <a:lstStyle/>
          <a:p>
            <a:fld id="{1975978B-3965-408A-BCF8-23887A079CD8}" type="datetimeFigureOut">
              <a:rPr lang="en-GB" smtClean="0"/>
              <a:t>18/09/2025</a:t>
            </a:fld>
            <a:endParaRPr lang="en-GB"/>
          </a:p>
        </p:txBody>
      </p:sp>
      <p:sp>
        <p:nvSpPr>
          <p:cNvPr id="5" name="Footer Placeholder 4">
            <a:extLst>
              <a:ext uri="{FF2B5EF4-FFF2-40B4-BE49-F238E27FC236}">
                <a16:creationId xmlns:a16="http://schemas.microsoft.com/office/drawing/2014/main" id="{58AE1D16-AFB6-6911-770A-7A3C516989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7E139C-7565-B2F3-2127-60BD307663F9}"/>
              </a:ext>
            </a:extLst>
          </p:cNvPr>
          <p:cNvSpPr>
            <a:spLocks noGrp="1"/>
          </p:cNvSpPr>
          <p:nvPr>
            <p:ph type="sldNum" sz="quarter" idx="12"/>
          </p:nvPr>
        </p:nvSpPr>
        <p:spPr/>
        <p:txBody>
          <a:bodyPr/>
          <a:lstStyle/>
          <a:p>
            <a:fld id="{31FAAE1A-6759-4935-B037-4E5C8C3918E1}" type="slidenum">
              <a:rPr lang="en-GB" smtClean="0"/>
              <a:t>‹#›</a:t>
            </a:fld>
            <a:endParaRPr lang="en-GB"/>
          </a:p>
        </p:txBody>
      </p:sp>
    </p:spTree>
    <p:extLst>
      <p:ext uri="{BB962C8B-B14F-4D97-AF65-F5344CB8AC3E}">
        <p14:creationId xmlns:p14="http://schemas.microsoft.com/office/powerpoint/2010/main" val="338350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5E6A-C9C6-3F30-0225-6F6DFB08C5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EDCFA73-23FD-BDED-04BF-1464623EE1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BD6125B-C9DA-BDAC-3729-1FDD60121DE9}"/>
              </a:ext>
            </a:extLst>
          </p:cNvPr>
          <p:cNvSpPr>
            <a:spLocks noGrp="1"/>
          </p:cNvSpPr>
          <p:nvPr>
            <p:ph type="dt" sz="half" idx="10"/>
          </p:nvPr>
        </p:nvSpPr>
        <p:spPr/>
        <p:txBody>
          <a:bodyPr/>
          <a:lstStyle/>
          <a:p>
            <a:fld id="{1975978B-3965-408A-BCF8-23887A079CD8}" type="datetimeFigureOut">
              <a:rPr lang="en-GB" smtClean="0"/>
              <a:t>18/09/2025</a:t>
            </a:fld>
            <a:endParaRPr lang="en-GB"/>
          </a:p>
        </p:txBody>
      </p:sp>
      <p:sp>
        <p:nvSpPr>
          <p:cNvPr id="5" name="Footer Placeholder 4">
            <a:extLst>
              <a:ext uri="{FF2B5EF4-FFF2-40B4-BE49-F238E27FC236}">
                <a16:creationId xmlns:a16="http://schemas.microsoft.com/office/drawing/2014/main" id="{F1060B45-A5D3-320B-AAFE-6F77AD0DD8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A99220-2198-8FF9-AF6C-B1034B854EAD}"/>
              </a:ext>
            </a:extLst>
          </p:cNvPr>
          <p:cNvSpPr>
            <a:spLocks noGrp="1"/>
          </p:cNvSpPr>
          <p:nvPr>
            <p:ph type="sldNum" sz="quarter" idx="12"/>
          </p:nvPr>
        </p:nvSpPr>
        <p:spPr/>
        <p:txBody>
          <a:bodyPr/>
          <a:lstStyle/>
          <a:p>
            <a:fld id="{31FAAE1A-6759-4935-B037-4E5C8C3918E1}" type="slidenum">
              <a:rPr lang="en-GB" smtClean="0"/>
              <a:t>‹#›</a:t>
            </a:fld>
            <a:endParaRPr lang="en-GB"/>
          </a:p>
        </p:txBody>
      </p:sp>
    </p:spTree>
    <p:extLst>
      <p:ext uri="{BB962C8B-B14F-4D97-AF65-F5344CB8AC3E}">
        <p14:creationId xmlns:p14="http://schemas.microsoft.com/office/powerpoint/2010/main" val="165355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ED84-3CC4-1F5F-FFC9-38915CC80A79}"/>
              </a:ext>
            </a:extLst>
          </p:cNvPr>
          <p:cNvSpPr>
            <a:spLocks noGrp="1"/>
          </p:cNvSpPr>
          <p:nvPr>
            <p:ph type="title"/>
          </p:nvPr>
        </p:nvSpPr>
        <p:spPr>
          <a:xfrm>
            <a:off x="569195" y="681038"/>
            <a:ext cx="11053610" cy="1114712"/>
          </a:xfrm>
        </p:spPr>
        <p:txBody>
          <a:bodyPr>
            <a:normAutofit/>
          </a:bodyPr>
          <a:lstStyle>
            <a:lvl1pPr algn="ctr">
              <a:defRPr sz="40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9D8AE2F-B141-9C4B-0770-BC93BC9A80DD}"/>
              </a:ext>
            </a:extLst>
          </p:cNvPr>
          <p:cNvSpPr>
            <a:spLocks noGrp="1"/>
          </p:cNvSpPr>
          <p:nvPr>
            <p:ph idx="1"/>
          </p:nvPr>
        </p:nvSpPr>
        <p:spPr>
          <a:xfrm>
            <a:off x="569195" y="1938969"/>
            <a:ext cx="11053610" cy="4004631"/>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E238164-2E69-CC32-B598-802EE047813E}"/>
              </a:ext>
            </a:extLst>
          </p:cNvPr>
          <p:cNvSpPr>
            <a:spLocks noGrp="1"/>
          </p:cNvSpPr>
          <p:nvPr>
            <p:ph type="dt" sz="half" idx="10"/>
          </p:nvPr>
        </p:nvSpPr>
        <p:spPr/>
        <p:txBody>
          <a:bodyPr/>
          <a:lstStyle/>
          <a:p>
            <a:fld id="{1975978B-3965-408A-BCF8-23887A079CD8}" type="datetimeFigureOut">
              <a:rPr lang="en-GB" smtClean="0"/>
              <a:t>18/09/2025</a:t>
            </a:fld>
            <a:endParaRPr lang="en-GB"/>
          </a:p>
        </p:txBody>
      </p:sp>
      <p:sp>
        <p:nvSpPr>
          <p:cNvPr id="5" name="Footer Placeholder 4">
            <a:extLst>
              <a:ext uri="{FF2B5EF4-FFF2-40B4-BE49-F238E27FC236}">
                <a16:creationId xmlns:a16="http://schemas.microsoft.com/office/drawing/2014/main" id="{2A42A572-CC13-5112-006D-0F969EF934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2D46BE-DA1C-668D-B4E2-0D89B19C1F60}"/>
              </a:ext>
            </a:extLst>
          </p:cNvPr>
          <p:cNvSpPr>
            <a:spLocks noGrp="1"/>
          </p:cNvSpPr>
          <p:nvPr>
            <p:ph type="sldNum" sz="quarter" idx="12"/>
          </p:nvPr>
        </p:nvSpPr>
        <p:spPr/>
        <p:txBody>
          <a:bodyPr/>
          <a:lstStyle/>
          <a:p>
            <a:fld id="{31FAAE1A-6759-4935-B037-4E5C8C3918E1}" type="slidenum">
              <a:rPr lang="en-GB" smtClean="0"/>
              <a:t>‹#›</a:t>
            </a:fld>
            <a:endParaRPr lang="en-GB"/>
          </a:p>
        </p:txBody>
      </p:sp>
      <p:sp>
        <p:nvSpPr>
          <p:cNvPr id="7" name="Date Placeholder 3">
            <a:extLst>
              <a:ext uri="{FF2B5EF4-FFF2-40B4-BE49-F238E27FC236}">
                <a16:creationId xmlns:a16="http://schemas.microsoft.com/office/drawing/2014/main" id="{7DEFC06B-711F-5562-6245-C3DF9674813F}"/>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4AA7B8-6408-4F53-A3B8-811C0CFE1CB3}" type="datetimeFigureOut">
              <a:rPr lang="en-GB" smtClean="0"/>
              <a:pPr/>
              <a:t>18/09/2025</a:t>
            </a:fld>
            <a:endParaRPr lang="en-GB"/>
          </a:p>
        </p:txBody>
      </p:sp>
      <p:sp>
        <p:nvSpPr>
          <p:cNvPr id="8" name="Slide Number Placeholder 5">
            <a:extLst>
              <a:ext uri="{FF2B5EF4-FFF2-40B4-BE49-F238E27FC236}">
                <a16:creationId xmlns:a16="http://schemas.microsoft.com/office/drawing/2014/main" id="{ED207986-B299-481F-96E7-268A551FBFC9}"/>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39D75-7428-4188-B4B5-8C1CAA49B3D0}" type="slidenum">
              <a:rPr lang="en-GB" smtClean="0"/>
              <a:pPr/>
              <a:t>‹#›</a:t>
            </a:fld>
            <a:endParaRPr lang="en-GB"/>
          </a:p>
        </p:txBody>
      </p:sp>
      <p:sp>
        <p:nvSpPr>
          <p:cNvPr id="9" name="Rectangle 8">
            <a:extLst>
              <a:ext uri="{FF2B5EF4-FFF2-40B4-BE49-F238E27FC236}">
                <a16:creationId xmlns:a16="http://schemas.microsoft.com/office/drawing/2014/main" id="{E205FA5A-1AB2-4C80-57A0-F9D1EA68EDF4}"/>
              </a:ext>
            </a:extLst>
          </p:cNvPr>
          <p:cNvSpPr/>
          <p:nvPr userDrawn="1"/>
        </p:nvSpPr>
        <p:spPr>
          <a:xfrm>
            <a:off x="0" y="6035040"/>
            <a:ext cx="12192000" cy="822960"/>
          </a:xfrm>
          <a:prstGeom prst="rect">
            <a:avLst/>
          </a:prstGeom>
          <a:solidFill>
            <a:srgbClr val="E41B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dirty="0"/>
              <a:t>                                                                                                                                                                                                                                                                                                                                                                                                  </a:t>
            </a:r>
            <a:r>
              <a:rPr lang="en-GB" sz="2400" dirty="0">
                <a:latin typeface="Tahoma" panose="020B0604030504040204" pitchFamily="34" charset="0"/>
                <a:ea typeface="Tahoma" panose="020B0604030504040204" pitchFamily="34" charset="0"/>
                <a:cs typeface="Tahoma" panose="020B0604030504040204" pitchFamily="34" charset="0"/>
              </a:rPr>
              <a:t>Prof Berry Billingsley, Berry.Billingsley@Swansea.ac.uk</a:t>
            </a:r>
            <a:endParaRPr lang="en-GB" dirty="0">
              <a:latin typeface="Tahoma" panose="020B0604030504040204" pitchFamily="34" charset="0"/>
              <a:ea typeface="Tahoma" panose="020B0604030504040204" pitchFamily="34" charset="0"/>
              <a:cs typeface="Tahoma" panose="020B0604030504040204" pitchFamily="34" charset="0"/>
            </a:endParaRPr>
          </a:p>
          <a:p>
            <a:pPr algn="l"/>
            <a:endParaRPr lang="en-GB" dirty="0"/>
          </a:p>
        </p:txBody>
      </p:sp>
    </p:spTree>
    <p:extLst>
      <p:ext uri="{BB962C8B-B14F-4D97-AF65-F5344CB8AC3E}">
        <p14:creationId xmlns:p14="http://schemas.microsoft.com/office/powerpoint/2010/main" val="130855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0DE4-CE96-803E-2536-4E4A997CBC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E86779-083C-6E61-D5C4-3284177888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44D822-5027-1581-B617-2074F2FC1416}"/>
              </a:ext>
            </a:extLst>
          </p:cNvPr>
          <p:cNvSpPr>
            <a:spLocks noGrp="1"/>
          </p:cNvSpPr>
          <p:nvPr>
            <p:ph type="dt" sz="half" idx="10"/>
          </p:nvPr>
        </p:nvSpPr>
        <p:spPr/>
        <p:txBody>
          <a:bodyPr/>
          <a:lstStyle/>
          <a:p>
            <a:fld id="{1975978B-3965-408A-BCF8-23887A079CD8}" type="datetimeFigureOut">
              <a:rPr lang="en-GB" smtClean="0"/>
              <a:t>18/09/2025</a:t>
            </a:fld>
            <a:endParaRPr lang="en-GB"/>
          </a:p>
        </p:txBody>
      </p:sp>
      <p:sp>
        <p:nvSpPr>
          <p:cNvPr id="5" name="Footer Placeholder 4">
            <a:extLst>
              <a:ext uri="{FF2B5EF4-FFF2-40B4-BE49-F238E27FC236}">
                <a16:creationId xmlns:a16="http://schemas.microsoft.com/office/drawing/2014/main" id="{8055C379-7C12-1490-8E16-3B617AC99B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D144BC-FF0F-51AD-0137-2E19743E685D}"/>
              </a:ext>
            </a:extLst>
          </p:cNvPr>
          <p:cNvSpPr>
            <a:spLocks noGrp="1"/>
          </p:cNvSpPr>
          <p:nvPr>
            <p:ph type="sldNum" sz="quarter" idx="12"/>
          </p:nvPr>
        </p:nvSpPr>
        <p:spPr/>
        <p:txBody>
          <a:bodyPr/>
          <a:lstStyle/>
          <a:p>
            <a:fld id="{31FAAE1A-6759-4935-B037-4E5C8C3918E1}" type="slidenum">
              <a:rPr lang="en-GB" smtClean="0"/>
              <a:t>‹#›</a:t>
            </a:fld>
            <a:endParaRPr lang="en-GB"/>
          </a:p>
        </p:txBody>
      </p:sp>
    </p:spTree>
    <p:extLst>
      <p:ext uri="{BB962C8B-B14F-4D97-AF65-F5344CB8AC3E}">
        <p14:creationId xmlns:p14="http://schemas.microsoft.com/office/powerpoint/2010/main" val="1161161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4600E-90AE-DE65-2854-424EC506B5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D407E3-3DA6-5DB5-2D06-FC188C366671}"/>
              </a:ext>
            </a:extLst>
          </p:cNvPr>
          <p:cNvSpPr>
            <a:spLocks noGrp="1"/>
          </p:cNvSpPr>
          <p:nvPr>
            <p:ph sz="half" idx="1"/>
          </p:nvPr>
        </p:nvSpPr>
        <p:spPr>
          <a:xfrm>
            <a:off x="569195" y="218757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2C7685C-9C77-7E65-5D95-B2A2CC7DC605}"/>
              </a:ext>
            </a:extLst>
          </p:cNvPr>
          <p:cNvSpPr>
            <a:spLocks noGrp="1"/>
          </p:cNvSpPr>
          <p:nvPr>
            <p:ph sz="half" idx="2"/>
          </p:nvPr>
        </p:nvSpPr>
        <p:spPr>
          <a:xfrm>
            <a:off x="6441205" y="218757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48823B3-CC53-9978-0771-832C7E0B01C0}"/>
              </a:ext>
            </a:extLst>
          </p:cNvPr>
          <p:cNvSpPr>
            <a:spLocks noGrp="1"/>
          </p:cNvSpPr>
          <p:nvPr>
            <p:ph type="dt" sz="half" idx="10"/>
          </p:nvPr>
        </p:nvSpPr>
        <p:spPr/>
        <p:txBody>
          <a:bodyPr/>
          <a:lstStyle/>
          <a:p>
            <a:fld id="{1975978B-3965-408A-BCF8-23887A079CD8}" type="datetimeFigureOut">
              <a:rPr lang="en-GB" smtClean="0"/>
              <a:t>18/09/2025</a:t>
            </a:fld>
            <a:endParaRPr lang="en-GB"/>
          </a:p>
        </p:txBody>
      </p:sp>
      <p:sp>
        <p:nvSpPr>
          <p:cNvPr id="6" name="Footer Placeholder 5">
            <a:extLst>
              <a:ext uri="{FF2B5EF4-FFF2-40B4-BE49-F238E27FC236}">
                <a16:creationId xmlns:a16="http://schemas.microsoft.com/office/drawing/2014/main" id="{0C82CE26-AAD4-57B4-3DBE-B6B412E49F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BB554D-5809-A83C-6978-6EE039BD7AAE}"/>
              </a:ext>
            </a:extLst>
          </p:cNvPr>
          <p:cNvSpPr>
            <a:spLocks noGrp="1"/>
          </p:cNvSpPr>
          <p:nvPr>
            <p:ph type="sldNum" sz="quarter" idx="12"/>
          </p:nvPr>
        </p:nvSpPr>
        <p:spPr/>
        <p:txBody>
          <a:bodyPr/>
          <a:lstStyle/>
          <a:p>
            <a:fld id="{31FAAE1A-6759-4935-B037-4E5C8C3918E1}" type="slidenum">
              <a:rPr lang="en-GB" smtClean="0"/>
              <a:t>‹#›</a:t>
            </a:fld>
            <a:endParaRPr lang="en-GB"/>
          </a:p>
        </p:txBody>
      </p:sp>
    </p:spTree>
    <p:extLst>
      <p:ext uri="{BB962C8B-B14F-4D97-AF65-F5344CB8AC3E}">
        <p14:creationId xmlns:p14="http://schemas.microsoft.com/office/powerpoint/2010/main" val="3088602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CDCE7-A185-88D7-EA4E-8A489D17067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3354BE-8A01-E8AD-6F4F-5DC8DAC4DA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8DFC32-60C9-1E20-4314-8A25E4CC18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A821F5F-0D35-8EAD-2468-865FC806DF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28A249-81C4-6725-BA55-CA0A0CA78D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956F423-24B2-03B8-31FD-4E14AE16090B}"/>
              </a:ext>
            </a:extLst>
          </p:cNvPr>
          <p:cNvSpPr>
            <a:spLocks noGrp="1"/>
          </p:cNvSpPr>
          <p:nvPr>
            <p:ph type="dt" sz="half" idx="10"/>
          </p:nvPr>
        </p:nvSpPr>
        <p:spPr/>
        <p:txBody>
          <a:bodyPr/>
          <a:lstStyle/>
          <a:p>
            <a:fld id="{1975978B-3965-408A-BCF8-23887A079CD8}" type="datetimeFigureOut">
              <a:rPr lang="en-GB" smtClean="0"/>
              <a:t>18/09/2025</a:t>
            </a:fld>
            <a:endParaRPr lang="en-GB"/>
          </a:p>
        </p:txBody>
      </p:sp>
      <p:sp>
        <p:nvSpPr>
          <p:cNvPr id="8" name="Footer Placeholder 7">
            <a:extLst>
              <a:ext uri="{FF2B5EF4-FFF2-40B4-BE49-F238E27FC236}">
                <a16:creationId xmlns:a16="http://schemas.microsoft.com/office/drawing/2014/main" id="{8210C167-B477-53CF-7F46-C3FD94548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1DA6A67-BE1A-7670-BBBD-076DCE2AF0F4}"/>
              </a:ext>
            </a:extLst>
          </p:cNvPr>
          <p:cNvSpPr>
            <a:spLocks noGrp="1"/>
          </p:cNvSpPr>
          <p:nvPr>
            <p:ph type="sldNum" sz="quarter" idx="12"/>
          </p:nvPr>
        </p:nvSpPr>
        <p:spPr/>
        <p:txBody>
          <a:bodyPr/>
          <a:lstStyle/>
          <a:p>
            <a:fld id="{31FAAE1A-6759-4935-B037-4E5C8C3918E1}" type="slidenum">
              <a:rPr lang="en-GB" smtClean="0"/>
              <a:t>‹#›</a:t>
            </a:fld>
            <a:endParaRPr lang="en-GB"/>
          </a:p>
        </p:txBody>
      </p:sp>
    </p:spTree>
    <p:extLst>
      <p:ext uri="{BB962C8B-B14F-4D97-AF65-F5344CB8AC3E}">
        <p14:creationId xmlns:p14="http://schemas.microsoft.com/office/powerpoint/2010/main" val="2585405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9A8D-8BF2-2926-1890-DA40F45132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599B5AF-2F7D-AC54-C464-D4975511EC66}"/>
              </a:ext>
            </a:extLst>
          </p:cNvPr>
          <p:cNvSpPr>
            <a:spLocks noGrp="1"/>
          </p:cNvSpPr>
          <p:nvPr>
            <p:ph type="dt" sz="half" idx="10"/>
          </p:nvPr>
        </p:nvSpPr>
        <p:spPr/>
        <p:txBody>
          <a:bodyPr/>
          <a:lstStyle/>
          <a:p>
            <a:fld id="{1975978B-3965-408A-BCF8-23887A079CD8}" type="datetimeFigureOut">
              <a:rPr lang="en-GB" smtClean="0"/>
              <a:t>18/09/2025</a:t>
            </a:fld>
            <a:endParaRPr lang="en-GB"/>
          </a:p>
        </p:txBody>
      </p:sp>
      <p:sp>
        <p:nvSpPr>
          <p:cNvPr id="4" name="Footer Placeholder 3">
            <a:extLst>
              <a:ext uri="{FF2B5EF4-FFF2-40B4-BE49-F238E27FC236}">
                <a16:creationId xmlns:a16="http://schemas.microsoft.com/office/drawing/2014/main" id="{313C4A94-D252-5532-90C8-65EF7BDF69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3C5D8D-68EE-2FA0-1B10-3C8DF00E8C92}"/>
              </a:ext>
            </a:extLst>
          </p:cNvPr>
          <p:cNvSpPr>
            <a:spLocks noGrp="1"/>
          </p:cNvSpPr>
          <p:nvPr>
            <p:ph type="sldNum" sz="quarter" idx="12"/>
          </p:nvPr>
        </p:nvSpPr>
        <p:spPr/>
        <p:txBody>
          <a:bodyPr/>
          <a:lstStyle/>
          <a:p>
            <a:fld id="{31FAAE1A-6759-4935-B037-4E5C8C3918E1}" type="slidenum">
              <a:rPr lang="en-GB" smtClean="0"/>
              <a:t>‹#›</a:t>
            </a:fld>
            <a:endParaRPr lang="en-GB"/>
          </a:p>
        </p:txBody>
      </p:sp>
    </p:spTree>
    <p:extLst>
      <p:ext uri="{BB962C8B-B14F-4D97-AF65-F5344CB8AC3E}">
        <p14:creationId xmlns:p14="http://schemas.microsoft.com/office/powerpoint/2010/main" val="3653046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1806AD-28F0-87A9-71CE-2C63814FC438}"/>
              </a:ext>
            </a:extLst>
          </p:cNvPr>
          <p:cNvSpPr>
            <a:spLocks noGrp="1"/>
          </p:cNvSpPr>
          <p:nvPr>
            <p:ph type="dt" sz="half" idx="10"/>
          </p:nvPr>
        </p:nvSpPr>
        <p:spPr/>
        <p:txBody>
          <a:bodyPr/>
          <a:lstStyle/>
          <a:p>
            <a:fld id="{1975978B-3965-408A-BCF8-23887A079CD8}" type="datetimeFigureOut">
              <a:rPr lang="en-GB" smtClean="0"/>
              <a:t>18/09/2025</a:t>
            </a:fld>
            <a:endParaRPr lang="en-GB"/>
          </a:p>
        </p:txBody>
      </p:sp>
      <p:sp>
        <p:nvSpPr>
          <p:cNvPr id="3" name="Footer Placeholder 2">
            <a:extLst>
              <a:ext uri="{FF2B5EF4-FFF2-40B4-BE49-F238E27FC236}">
                <a16:creationId xmlns:a16="http://schemas.microsoft.com/office/drawing/2014/main" id="{F55CD3E6-73A2-4A53-0612-40F6C61CE3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A7DEEA-E720-F51B-4DB4-471766C8BDE6}"/>
              </a:ext>
            </a:extLst>
          </p:cNvPr>
          <p:cNvSpPr>
            <a:spLocks noGrp="1"/>
          </p:cNvSpPr>
          <p:nvPr>
            <p:ph type="sldNum" sz="quarter" idx="12"/>
          </p:nvPr>
        </p:nvSpPr>
        <p:spPr/>
        <p:txBody>
          <a:bodyPr/>
          <a:lstStyle/>
          <a:p>
            <a:fld id="{31FAAE1A-6759-4935-B037-4E5C8C3918E1}" type="slidenum">
              <a:rPr lang="en-GB" smtClean="0"/>
              <a:t>‹#›</a:t>
            </a:fld>
            <a:endParaRPr lang="en-GB"/>
          </a:p>
        </p:txBody>
      </p:sp>
    </p:spTree>
    <p:extLst>
      <p:ext uri="{BB962C8B-B14F-4D97-AF65-F5344CB8AC3E}">
        <p14:creationId xmlns:p14="http://schemas.microsoft.com/office/powerpoint/2010/main" val="2662087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6C5B7-88A7-FB9F-284D-C9DEEE1C1E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8E6A55-CA22-53CF-4687-BD515D23C7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4A0678-9B1E-8E3C-715C-6BF305C9C8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ACC9F-8F8F-4263-A527-44927A5D864E}"/>
              </a:ext>
            </a:extLst>
          </p:cNvPr>
          <p:cNvSpPr>
            <a:spLocks noGrp="1"/>
          </p:cNvSpPr>
          <p:nvPr>
            <p:ph type="dt" sz="half" idx="10"/>
          </p:nvPr>
        </p:nvSpPr>
        <p:spPr/>
        <p:txBody>
          <a:bodyPr/>
          <a:lstStyle/>
          <a:p>
            <a:fld id="{1975978B-3965-408A-BCF8-23887A079CD8}" type="datetimeFigureOut">
              <a:rPr lang="en-GB" smtClean="0"/>
              <a:t>18/09/2025</a:t>
            </a:fld>
            <a:endParaRPr lang="en-GB"/>
          </a:p>
        </p:txBody>
      </p:sp>
      <p:sp>
        <p:nvSpPr>
          <p:cNvPr id="6" name="Footer Placeholder 5">
            <a:extLst>
              <a:ext uri="{FF2B5EF4-FFF2-40B4-BE49-F238E27FC236}">
                <a16:creationId xmlns:a16="http://schemas.microsoft.com/office/drawing/2014/main" id="{A3276013-D312-C435-D10D-E42FC2B959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7DFEA0-5B72-AC1C-A5B2-A8A371C3990F}"/>
              </a:ext>
            </a:extLst>
          </p:cNvPr>
          <p:cNvSpPr>
            <a:spLocks noGrp="1"/>
          </p:cNvSpPr>
          <p:nvPr>
            <p:ph type="sldNum" sz="quarter" idx="12"/>
          </p:nvPr>
        </p:nvSpPr>
        <p:spPr/>
        <p:txBody>
          <a:bodyPr/>
          <a:lstStyle/>
          <a:p>
            <a:fld id="{31FAAE1A-6759-4935-B037-4E5C8C3918E1}" type="slidenum">
              <a:rPr lang="en-GB" smtClean="0"/>
              <a:t>‹#›</a:t>
            </a:fld>
            <a:endParaRPr lang="en-GB"/>
          </a:p>
        </p:txBody>
      </p:sp>
    </p:spTree>
    <p:extLst>
      <p:ext uri="{BB962C8B-B14F-4D97-AF65-F5344CB8AC3E}">
        <p14:creationId xmlns:p14="http://schemas.microsoft.com/office/powerpoint/2010/main" val="52297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43247B-DB89-72F0-2EDE-F4FB3A287E88}"/>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10023B49-2255-25DC-4E9C-CDA802E15371}"/>
              </a:ext>
            </a:extLst>
          </p:cNvPr>
          <p:cNvSpPr>
            <a:spLocks noGrp="1"/>
          </p:cNvSpPr>
          <p:nvPr>
            <p:ph type="title"/>
          </p:nvPr>
        </p:nvSpPr>
        <p:spPr>
          <a:xfrm>
            <a:off x="569195" y="681037"/>
            <a:ext cx="11053610" cy="1325563"/>
          </a:xfrm>
          <a:prstGeom prst="rect">
            <a:avLst/>
          </a:prstGeom>
          <a:solidFill>
            <a:schemeClr val="bg1"/>
          </a:solidFill>
          <a:ln w="57150">
            <a:solidFill>
              <a:srgbClr val="C00000"/>
            </a:solidFill>
          </a:ln>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CBB439E-542B-7D0D-66BB-1CE7DFC61014}"/>
              </a:ext>
            </a:extLst>
          </p:cNvPr>
          <p:cNvSpPr>
            <a:spLocks noGrp="1"/>
          </p:cNvSpPr>
          <p:nvPr>
            <p:ph type="body" idx="1"/>
          </p:nvPr>
        </p:nvSpPr>
        <p:spPr>
          <a:xfrm>
            <a:off x="569195" y="2187574"/>
            <a:ext cx="11053610" cy="4351338"/>
          </a:xfrm>
          <a:prstGeom prst="rect">
            <a:avLst/>
          </a:prstGeom>
          <a:solidFill>
            <a:schemeClr val="bg1"/>
          </a:solidFill>
          <a:ln w="38100">
            <a:solidFill>
              <a:srgbClr val="C00000"/>
            </a:solid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588B7D6-7923-B288-461A-7CDCF1FF69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5978B-3965-408A-BCF8-23887A079CD8}" type="datetimeFigureOut">
              <a:rPr lang="en-GB" smtClean="0"/>
              <a:t>18/09/2025</a:t>
            </a:fld>
            <a:endParaRPr lang="en-GB"/>
          </a:p>
        </p:txBody>
      </p:sp>
      <p:sp>
        <p:nvSpPr>
          <p:cNvPr id="5" name="Footer Placeholder 4">
            <a:extLst>
              <a:ext uri="{FF2B5EF4-FFF2-40B4-BE49-F238E27FC236}">
                <a16:creationId xmlns:a16="http://schemas.microsoft.com/office/drawing/2014/main" id="{35F874C6-D700-8E78-BCD9-C476E5AC1D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C1EF6C0-F830-6449-DEE1-DABBD732CE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AAE1A-6759-4935-B037-4E5C8C3918E1}" type="slidenum">
              <a:rPr lang="en-GB" smtClean="0"/>
              <a:t>‹#›</a:t>
            </a:fld>
            <a:endParaRPr lang="en-GB"/>
          </a:p>
        </p:txBody>
      </p:sp>
      <p:pic>
        <p:nvPicPr>
          <p:cNvPr id="8" name="Picture 7" descr="A red sign with white text&#10;&#10;Description automatically generated with medium confidence">
            <a:extLst>
              <a:ext uri="{FF2B5EF4-FFF2-40B4-BE49-F238E27FC236}">
                <a16:creationId xmlns:a16="http://schemas.microsoft.com/office/drawing/2014/main" id="{B58A0B1E-89C8-94EF-1439-7E160E0F8A3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9670" y="167481"/>
            <a:ext cx="2253807" cy="427037"/>
          </a:xfrm>
          <a:prstGeom prst="rect">
            <a:avLst/>
          </a:prstGeom>
        </p:spPr>
      </p:pic>
    </p:spTree>
    <p:extLst>
      <p:ext uri="{BB962C8B-B14F-4D97-AF65-F5344CB8AC3E}">
        <p14:creationId xmlns:p14="http://schemas.microsoft.com/office/powerpoint/2010/main" val="365864402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xStyles>
    <p:titleStyle>
      <a:lvl1pPr algn="ctr" defTabSz="914400" rtl="0" eaLnBrk="1" latinLnBrk="0" hangingPunct="1">
        <a:lnSpc>
          <a:spcPct val="90000"/>
        </a:lnSpc>
        <a:spcBef>
          <a:spcPct val="0"/>
        </a:spcBef>
        <a:buNone/>
        <a:defRPr sz="44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humanmars.net/search/label/Mars%20Greenhouse"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3437" t="25237" b="2807"/>
          <a:stretch/>
        </p:blipFill>
        <p:spPr>
          <a:xfrm>
            <a:off x="0" y="969456"/>
            <a:ext cx="9695145" cy="5125400"/>
          </a:xfrm>
          <a:prstGeom prst="rect">
            <a:avLst/>
          </a:prstGeom>
        </p:spPr>
      </p:pic>
      <p:sp>
        <p:nvSpPr>
          <p:cNvPr id="4" name="Slide Number Placeholder 3"/>
          <p:cNvSpPr>
            <a:spLocks noGrp="1"/>
          </p:cNvSpPr>
          <p:nvPr>
            <p:ph type="sldNum" sz="quarter" idx="4294967295"/>
          </p:nvPr>
        </p:nvSpPr>
        <p:spPr>
          <a:xfrm>
            <a:off x="2152650" y="6356354"/>
            <a:ext cx="20574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F6A46F-80AB-49F3-8C7E-9717ED945456}" type="slidenum">
              <a:rPr kumimoji="0" lang="en-GB" alt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altLang="en-US" sz="12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endParaRPr>
          </a:p>
        </p:txBody>
      </p:sp>
      <p:pic>
        <p:nvPicPr>
          <p:cNvPr id="14" name="Content Placeholder 7">
            <a:extLst>
              <a:ext uri="{FF2B5EF4-FFF2-40B4-BE49-F238E27FC236}">
                <a16:creationId xmlns:a16="http://schemas.microsoft.com/office/drawing/2014/main" id="{B7B620F5-C1FB-23FD-0235-B2E8A78E4A89}"/>
              </a:ext>
            </a:extLst>
          </p:cNvPr>
          <p:cNvPicPr>
            <a:picLocks noChangeAspect="1"/>
          </p:cNvPicPr>
          <p:nvPr/>
        </p:nvPicPr>
        <p:blipFill rotWithShape="1">
          <a:blip r:embed="rId4">
            <a:extLst>
              <a:ext uri="{28A0092B-C50C-407E-A947-70E740481C1C}">
                <a14:useLocalDpi xmlns:a14="http://schemas.microsoft.com/office/drawing/2010/main" val="0"/>
              </a:ext>
            </a:extLst>
          </a:blip>
          <a:srcRect l="24242" t="6892" r="23416" b="10198"/>
          <a:stretch/>
        </p:blipFill>
        <p:spPr>
          <a:xfrm>
            <a:off x="1077920" y="837344"/>
            <a:ext cx="5256821" cy="5125400"/>
          </a:xfrm>
          <a:prstGeom prst="rect">
            <a:avLst/>
          </a:prstGeom>
        </p:spPr>
      </p:pic>
      <p:pic>
        <p:nvPicPr>
          <p:cNvPr id="7" name="Picture 6"/>
          <p:cNvPicPr>
            <a:picLocks noChangeAspect="1"/>
          </p:cNvPicPr>
          <p:nvPr/>
        </p:nvPicPr>
        <p:blipFill rotWithShape="1">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l="10778" t="14123" b="3099"/>
          <a:stretch/>
        </p:blipFill>
        <p:spPr>
          <a:xfrm>
            <a:off x="304277" y="1978910"/>
            <a:ext cx="3405081" cy="2990686"/>
          </a:xfrm>
          <a:prstGeom prst="rect">
            <a:avLst/>
          </a:prstGeom>
        </p:spPr>
      </p:pic>
      <p:pic>
        <p:nvPicPr>
          <p:cNvPr id="5" name="Picture 4"/>
          <p:cNvPicPr>
            <a:picLocks noChangeAspect="1"/>
          </p:cNvPicPr>
          <p:nvPr/>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0" y="930852"/>
            <a:ext cx="9048541" cy="5089804"/>
          </a:xfrm>
          <a:prstGeom prst="rect">
            <a:avLst/>
          </a:prstGeom>
        </p:spPr>
      </p:pic>
      <p:sp>
        <p:nvSpPr>
          <p:cNvPr id="10" name="Title 1"/>
          <p:cNvSpPr txBox="1">
            <a:spLocks/>
          </p:cNvSpPr>
          <p:nvPr/>
        </p:nvSpPr>
        <p:spPr>
          <a:xfrm>
            <a:off x="8211446" y="970116"/>
            <a:ext cx="4022307" cy="5153804"/>
          </a:xfrm>
          <a:prstGeom prst="rect">
            <a:avLst/>
          </a:prstGeom>
          <a:solidFill>
            <a:srgbClr val="FEF8F4"/>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C00000"/>
                </a:solidFill>
                <a:latin typeface="Arial" panose="020B0604020202020204" pitchFamily="34" charset="0"/>
                <a:ea typeface="+mj-ea"/>
                <a:cs typeface="Arial" panose="020B0604020202020204" pitchFamily="34" charset="0"/>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Our fascination with Big Questions about the </a:t>
            </a:r>
            <a:r>
              <a:rPr lang="en-GB" dirty="0"/>
              <a:t>universe around us – and our place within it…</a:t>
            </a:r>
            <a:endParaRPr kumimoji="0" lang="en-GB" sz="4400" b="0"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537478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D5C4-09C6-D1C3-2807-4B6599A133B0}"/>
              </a:ext>
            </a:extLst>
          </p:cNvPr>
          <p:cNvSpPr>
            <a:spLocks noGrp="1"/>
          </p:cNvSpPr>
          <p:nvPr>
            <p:ph type="title"/>
          </p:nvPr>
        </p:nvSpPr>
        <p:spPr/>
        <p:txBody>
          <a:bodyPr>
            <a:noAutofit/>
          </a:bodyPr>
          <a:lstStyle/>
          <a:p>
            <a:r>
              <a:rPr lang="en-US" sz="3600" dirty="0"/>
              <a:t>What took this image - Rover, Orbiter or Telescope?</a:t>
            </a:r>
          </a:p>
        </p:txBody>
      </p:sp>
      <p:sp>
        <p:nvSpPr>
          <p:cNvPr id="3" name="Content Placeholder 2">
            <a:extLst>
              <a:ext uri="{FF2B5EF4-FFF2-40B4-BE49-F238E27FC236}">
                <a16:creationId xmlns:a16="http://schemas.microsoft.com/office/drawing/2014/main" id="{D228F429-4C1F-90F8-4D7A-6BFC2F653D33}"/>
              </a:ext>
            </a:extLst>
          </p:cNvPr>
          <p:cNvSpPr>
            <a:spLocks noGrp="1"/>
          </p:cNvSpPr>
          <p:nvPr>
            <p:ph idx="1"/>
          </p:nvPr>
        </p:nvSpPr>
        <p:spPr>
          <a:xfrm>
            <a:off x="5816600" y="2117111"/>
            <a:ext cx="5325782" cy="3538501"/>
          </a:xfrm>
        </p:spPr>
        <p:txBody>
          <a:bodyPr>
            <a:normAutofit/>
          </a:bodyPr>
          <a:lstStyle/>
          <a:p>
            <a:r>
              <a:rPr lang="en-US" dirty="0"/>
              <a:t>Rover! </a:t>
            </a:r>
          </a:p>
          <a:p>
            <a:r>
              <a:rPr lang="en-US" dirty="0"/>
              <a:t>But NASA's Curiosity rover needed a second camera to create a selfie of how it looks when it is exploring the surface.</a:t>
            </a:r>
          </a:p>
          <a:p>
            <a:r>
              <a:rPr lang="en-US" dirty="0"/>
              <a:t>JPL-Caltech/MSSS/NASA</a:t>
            </a:r>
          </a:p>
        </p:txBody>
      </p:sp>
      <p:pic>
        <p:nvPicPr>
          <p:cNvPr id="3074" name="Picture 2" descr="NASA's Curiosity rover used two cameras to create this selfie in front of &quot;Mont Mercou,&quot; a rock formation that stands 20 feet tall.">
            <a:extLst>
              <a:ext uri="{FF2B5EF4-FFF2-40B4-BE49-F238E27FC236}">
                <a16:creationId xmlns:a16="http://schemas.microsoft.com/office/drawing/2014/main" id="{43BF02C0-A52C-61E5-4029-32C0C612CB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478"/>
          <a:stretch>
            <a:fillRect/>
          </a:stretch>
        </p:blipFill>
        <p:spPr bwMode="auto">
          <a:xfrm>
            <a:off x="1252819" y="2117111"/>
            <a:ext cx="4360582" cy="3800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927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AA6EF-827A-3E0B-F934-20B1BCBCB0BC}"/>
              </a:ext>
            </a:extLst>
          </p:cNvPr>
          <p:cNvSpPr>
            <a:spLocks noGrp="1"/>
          </p:cNvSpPr>
          <p:nvPr>
            <p:ph type="title"/>
          </p:nvPr>
        </p:nvSpPr>
        <p:spPr/>
        <p:txBody>
          <a:bodyPr/>
          <a:lstStyle/>
          <a:p>
            <a:r>
              <a:rPr lang="en-US" dirty="0"/>
              <a:t>Can you see the bear?</a:t>
            </a:r>
          </a:p>
        </p:txBody>
      </p:sp>
      <p:sp>
        <p:nvSpPr>
          <p:cNvPr id="3" name="Content Placeholder 2">
            <a:extLst>
              <a:ext uri="{FF2B5EF4-FFF2-40B4-BE49-F238E27FC236}">
                <a16:creationId xmlns:a16="http://schemas.microsoft.com/office/drawing/2014/main" id="{766D9F74-7876-783C-DBC9-7875099A6596}"/>
              </a:ext>
            </a:extLst>
          </p:cNvPr>
          <p:cNvSpPr>
            <a:spLocks noGrp="1"/>
          </p:cNvSpPr>
          <p:nvPr>
            <p:ph idx="1"/>
          </p:nvPr>
        </p:nvSpPr>
        <p:spPr>
          <a:xfrm>
            <a:off x="6438900" y="2354942"/>
            <a:ext cx="4203700" cy="3327401"/>
          </a:xfrm>
        </p:spPr>
        <p:txBody>
          <a:bodyPr>
            <a:normAutofit lnSpcReduction="10000"/>
          </a:bodyPr>
          <a:lstStyle/>
          <a:p>
            <a:r>
              <a:rPr lang="en-US" dirty="0"/>
              <a:t>Orbiter Rover or telescope on Earth – what do you think?</a:t>
            </a:r>
          </a:p>
          <a:p>
            <a:r>
              <a:rPr lang="en-US" dirty="0"/>
              <a:t>This photo was taken by the Mars Reconnaissance Orbiter. </a:t>
            </a:r>
          </a:p>
          <a:p>
            <a:r>
              <a:rPr lang="en-US" dirty="0"/>
              <a:t>NASA/JPL-Caltech/</a:t>
            </a:r>
            <a:r>
              <a:rPr lang="en-US" dirty="0" err="1"/>
              <a:t>UArizona</a:t>
            </a:r>
            <a:endParaRPr lang="en-US" dirty="0"/>
          </a:p>
        </p:txBody>
      </p:sp>
      <p:pic>
        <p:nvPicPr>
          <p:cNvPr id="1026" name="Picture 2" descr="The face of a bear appears to take shape on the Martian surface in this new image taken by the HiRISE camera aboard the Mars Reconnaissance Orbiter. Two craters create the eyes, a circular fracture shapes the face, and a V-shaped collapse structure represents the nose. ">
            <a:extLst>
              <a:ext uri="{FF2B5EF4-FFF2-40B4-BE49-F238E27FC236}">
                <a16:creationId xmlns:a16="http://schemas.microsoft.com/office/drawing/2014/main" id="{1A52CD7E-D96A-CFD4-C3AA-B7F2A0829D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901"/>
          <a:stretch>
            <a:fillRect/>
          </a:stretch>
        </p:blipFill>
        <p:spPr bwMode="auto">
          <a:xfrm>
            <a:off x="1549400" y="1807628"/>
            <a:ext cx="4553167" cy="387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566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8468-96AE-2B1B-43C6-2C0B655B56B9}"/>
              </a:ext>
            </a:extLst>
          </p:cNvPr>
          <p:cNvSpPr>
            <a:spLocks noGrp="1"/>
          </p:cNvSpPr>
          <p:nvPr>
            <p:ph type="title"/>
          </p:nvPr>
        </p:nvSpPr>
        <p:spPr/>
        <p:txBody>
          <a:bodyPr/>
          <a:lstStyle/>
          <a:p>
            <a:r>
              <a:rPr lang="en-GB" dirty="0"/>
              <a:t>Orbiter, Telescope or Rover?</a:t>
            </a:r>
          </a:p>
        </p:txBody>
      </p:sp>
      <p:sp>
        <p:nvSpPr>
          <p:cNvPr id="3" name="Content Placeholder 2">
            <a:extLst>
              <a:ext uri="{FF2B5EF4-FFF2-40B4-BE49-F238E27FC236}">
                <a16:creationId xmlns:a16="http://schemas.microsoft.com/office/drawing/2014/main" id="{D8A9E5D9-0EFF-9221-29E8-472FF78E40A5}"/>
              </a:ext>
            </a:extLst>
          </p:cNvPr>
          <p:cNvSpPr>
            <a:spLocks noGrp="1"/>
          </p:cNvSpPr>
          <p:nvPr>
            <p:ph idx="1"/>
          </p:nvPr>
        </p:nvSpPr>
        <p:spPr>
          <a:xfrm>
            <a:off x="569195" y="2040569"/>
            <a:ext cx="2351805" cy="1388431"/>
          </a:xfrm>
        </p:spPr>
        <p:txBody>
          <a:bodyPr/>
          <a:lstStyle/>
          <a:p>
            <a:r>
              <a:rPr lang="en-GB" dirty="0"/>
              <a:t>Telescope!</a:t>
            </a:r>
          </a:p>
        </p:txBody>
      </p:sp>
      <p:pic>
        <p:nvPicPr>
          <p:cNvPr id="4" name="Picture 2">
            <a:extLst>
              <a:ext uri="{FF2B5EF4-FFF2-40B4-BE49-F238E27FC236}">
                <a16:creationId xmlns:a16="http://schemas.microsoft.com/office/drawing/2014/main" id="{63ABE1CD-D0C7-06AA-88FC-AF0041549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795750"/>
            <a:ext cx="5517711" cy="4276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278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D2F71-ED90-F2A9-207A-1314E02B3F54}"/>
              </a:ext>
            </a:extLst>
          </p:cNvPr>
          <p:cNvSpPr>
            <a:spLocks noGrp="1"/>
          </p:cNvSpPr>
          <p:nvPr>
            <p:ph type="title"/>
          </p:nvPr>
        </p:nvSpPr>
        <p:spPr/>
        <p:txBody>
          <a:bodyPr/>
          <a:lstStyle/>
          <a:p>
            <a:r>
              <a:rPr lang="en-US" dirty="0"/>
              <a:t>Is this a flower – no it’s a rock formation!</a:t>
            </a:r>
          </a:p>
        </p:txBody>
      </p:sp>
      <p:sp>
        <p:nvSpPr>
          <p:cNvPr id="3" name="Content Placeholder 2">
            <a:extLst>
              <a:ext uri="{FF2B5EF4-FFF2-40B4-BE49-F238E27FC236}">
                <a16:creationId xmlns:a16="http://schemas.microsoft.com/office/drawing/2014/main" id="{64B01007-14CC-801B-34C4-2F1119DF01D6}"/>
              </a:ext>
            </a:extLst>
          </p:cNvPr>
          <p:cNvSpPr>
            <a:spLocks noGrp="1"/>
          </p:cNvSpPr>
          <p:nvPr>
            <p:ph idx="1"/>
          </p:nvPr>
        </p:nvSpPr>
        <p:spPr>
          <a:xfrm>
            <a:off x="6264322" y="1825624"/>
            <a:ext cx="5089478" cy="4351338"/>
          </a:xfrm>
        </p:spPr>
        <p:txBody>
          <a:bodyPr>
            <a:normAutofit lnSpcReduction="10000"/>
          </a:bodyPr>
          <a:lstStyle/>
          <a:p>
            <a:r>
              <a:rPr lang="en-US" dirty="0"/>
              <a:t>This photo was taken by the  Curiosity rover while exploring the Gale Crater. Why is the rock this shape – how did this rocky flower come to be?</a:t>
            </a:r>
          </a:p>
          <a:p>
            <a:r>
              <a:rPr lang="en-US" dirty="0"/>
              <a:t> Scientists say that billions of years ago, tiny  pieces of rock were carried by water and cemented onto the rock. </a:t>
            </a:r>
          </a:p>
          <a:p>
            <a:r>
              <a:rPr lang="en-US" dirty="0"/>
              <a:t>NASA/JPL-Caltech/MSSS</a:t>
            </a:r>
          </a:p>
        </p:txBody>
      </p:sp>
      <p:pic>
        <p:nvPicPr>
          <p:cNvPr id="2052" name="Picture 4" descr="The Curiosity rover discovered this rock, smaller than a penny, that resembles a flower or piece of coral within Gale Crater on February 24. The small pieces in this photo were created billions of years ago when minerals carried by water cemented the rock. ">
            <a:extLst>
              <a:ext uri="{FF2B5EF4-FFF2-40B4-BE49-F238E27FC236}">
                <a16:creationId xmlns:a16="http://schemas.microsoft.com/office/drawing/2014/main" id="{EA3844F6-C57F-DA04-E1E8-364507F1E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595" y="2004103"/>
            <a:ext cx="5089478" cy="3804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001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B5CB-1A16-BAEC-0438-D2BFD3B27CBF}"/>
              </a:ext>
            </a:extLst>
          </p:cNvPr>
          <p:cNvSpPr>
            <a:spLocks noGrp="1"/>
          </p:cNvSpPr>
          <p:nvPr>
            <p:ph type="title"/>
          </p:nvPr>
        </p:nvSpPr>
        <p:spPr/>
        <p:txBody>
          <a:bodyPr/>
          <a:lstStyle/>
          <a:p>
            <a:r>
              <a:rPr lang="en-US" dirty="0"/>
              <a:t>What will it be like – to live on Mars?</a:t>
            </a:r>
          </a:p>
        </p:txBody>
      </p:sp>
      <p:sp>
        <p:nvSpPr>
          <p:cNvPr id="3" name="Content Placeholder 2">
            <a:extLst>
              <a:ext uri="{FF2B5EF4-FFF2-40B4-BE49-F238E27FC236}">
                <a16:creationId xmlns:a16="http://schemas.microsoft.com/office/drawing/2014/main" id="{AD7D6F5D-6768-228A-CC75-A2DFEF31519E}"/>
              </a:ext>
            </a:extLst>
          </p:cNvPr>
          <p:cNvSpPr>
            <a:spLocks noGrp="1"/>
          </p:cNvSpPr>
          <p:nvPr>
            <p:ph idx="1"/>
          </p:nvPr>
        </p:nvSpPr>
        <p:spPr>
          <a:xfrm>
            <a:off x="7990605" y="2580405"/>
            <a:ext cx="3632200" cy="3003472"/>
          </a:xfrm>
        </p:spPr>
        <p:txBody>
          <a:bodyPr>
            <a:normAutofit/>
          </a:bodyPr>
          <a:lstStyle/>
          <a:p>
            <a:r>
              <a:rPr lang="en-US" dirty="0"/>
              <a:t>We can imagine living on Mars. What will it be like and how can we make it ‘live-able’ </a:t>
            </a:r>
          </a:p>
        </p:txBody>
      </p:sp>
      <p:pic>
        <p:nvPicPr>
          <p:cNvPr id="5" name="Picture 4">
            <a:extLst>
              <a:ext uri="{FF2B5EF4-FFF2-40B4-BE49-F238E27FC236}">
                <a16:creationId xmlns:a16="http://schemas.microsoft.com/office/drawing/2014/main" id="{5CBFD6C0-7C5D-99B3-24CA-2DD26C03A96C}"/>
              </a:ext>
            </a:extLst>
          </p:cNvPr>
          <p:cNvPicPr>
            <a:picLocks noChangeAspect="1"/>
          </p:cNvPicPr>
          <p:nvPr/>
        </p:nvPicPr>
        <p:blipFill>
          <a:blip r:embed="rId2"/>
          <a:stretch>
            <a:fillRect/>
          </a:stretch>
        </p:blipFill>
        <p:spPr>
          <a:xfrm>
            <a:off x="390980" y="2078965"/>
            <a:ext cx="7330620" cy="4006353"/>
          </a:xfrm>
          <a:prstGeom prst="rect">
            <a:avLst/>
          </a:prstGeom>
        </p:spPr>
      </p:pic>
    </p:spTree>
    <p:extLst>
      <p:ext uri="{BB962C8B-B14F-4D97-AF65-F5344CB8AC3E}">
        <p14:creationId xmlns:p14="http://schemas.microsoft.com/office/powerpoint/2010/main" val="3403804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4F78E-FE77-8A15-8554-A883366AD8E9}"/>
              </a:ext>
            </a:extLst>
          </p:cNvPr>
          <p:cNvSpPr>
            <a:spLocks noGrp="1"/>
          </p:cNvSpPr>
          <p:nvPr>
            <p:ph type="title"/>
          </p:nvPr>
        </p:nvSpPr>
        <p:spPr/>
        <p:txBody>
          <a:bodyPr/>
          <a:lstStyle/>
          <a:p>
            <a:r>
              <a:rPr lang="en-GB" dirty="0"/>
              <a:t>Experts working together</a:t>
            </a:r>
          </a:p>
        </p:txBody>
      </p:sp>
      <p:sp>
        <p:nvSpPr>
          <p:cNvPr id="3" name="Content Placeholder 2">
            <a:extLst>
              <a:ext uri="{FF2B5EF4-FFF2-40B4-BE49-F238E27FC236}">
                <a16:creationId xmlns:a16="http://schemas.microsoft.com/office/drawing/2014/main" id="{81F09088-FD75-2C3C-AFBD-D0310AB261ED}"/>
              </a:ext>
            </a:extLst>
          </p:cNvPr>
          <p:cNvSpPr>
            <a:spLocks noGrp="1"/>
          </p:cNvSpPr>
          <p:nvPr>
            <p:ph idx="1"/>
          </p:nvPr>
        </p:nvSpPr>
        <p:spPr>
          <a:xfrm>
            <a:off x="569195" y="1938969"/>
            <a:ext cx="5426656" cy="4004631"/>
          </a:xfrm>
        </p:spPr>
        <p:txBody>
          <a:bodyPr/>
          <a:lstStyle/>
          <a:p>
            <a:r>
              <a:rPr lang="en-GB" dirty="0"/>
              <a:t>A complicated mission or question – like how will we live in Mars – calls for people with different interests and professions to work together</a:t>
            </a:r>
          </a:p>
        </p:txBody>
      </p:sp>
      <p:pic>
        <p:nvPicPr>
          <p:cNvPr id="5" name="Picture 4" descr="A group of small hats&#10;&#10;AI-generated content may be incorrect.">
            <a:extLst>
              <a:ext uri="{FF2B5EF4-FFF2-40B4-BE49-F238E27FC236}">
                <a16:creationId xmlns:a16="http://schemas.microsoft.com/office/drawing/2014/main" id="{7DD6D08E-3CE3-E5B7-5674-20BDFFFEAADF}"/>
              </a:ext>
            </a:extLst>
          </p:cNvPr>
          <p:cNvPicPr>
            <a:picLocks noChangeAspect="1"/>
          </p:cNvPicPr>
          <p:nvPr/>
        </p:nvPicPr>
        <p:blipFill>
          <a:blip r:embed="rId2">
            <a:extLst>
              <a:ext uri="{28A0092B-C50C-407E-A947-70E740481C1C}">
                <a14:useLocalDpi xmlns:a14="http://schemas.microsoft.com/office/drawing/2010/main" val="0"/>
              </a:ext>
            </a:extLst>
          </a:blip>
          <a:srcRect t="15446" b="7870"/>
          <a:stretch>
            <a:fillRect/>
          </a:stretch>
        </p:blipFill>
        <p:spPr>
          <a:xfrm>
            <a:off x="6096000" y="1896712"/>
            <a:ext cx="5277394" cy="4046888"/>
          </a:xfrm>
          <a:prstGeom prst="rect">
            <a:avLst/>
          </a:prstGeom>
        </p:spPr>
      </p:pic>
    </p:spTree>
    <p:extLst>
      <p:ext uri="{BB962C8B-B14F-4D97-AF65-F5344CB8AC3E}">
        <p14:creationId xmlns:p14="http://schemas.microsoft.com/office/powerpoint/2010/main" val="1308712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45E17-B2D8-E78D-45EC-FD34C7AF7BD2}"/>
              </a:ext>
            </a:extLst>
          </p:cNvPr>
          <p:cNvSpPr>
            <a:spLocks noGrp="1"/>
          </p:cNvSpPr>
          <p:nvPr>
            <p:ph type="title"/>
          </p:nvPr>
        </p:nvSpPr>
        <p:spPr/>
        <p:txBody>
          <a:bodyPr>
            <a:normAutofit/>
          </a:bodyPr>
          <a:lstStyle/>
          <a:p>
            <a:r>
              <a:rPr lang="en-US" dirty="0"/>
              <a:t>Living on Mars – do we want gardens?</a:t>
            </a:r>
          </a:p>
        </p:txBody>
      </p:sp>
      <p:sp>
        <p:nvSpPr>
          <p:cNvPr id="3" name="Content Placeholder 2">
            <a:extLst>
              <a:ext uri="{FF2B5EF4-FFF2-40B4-BE49-F238E27FC236}">
                <a16:creationId xmlns:a16="http://schemas.microsoft.com/office/drawing/2014/main" id="{F10BF9D4-4A52-6709-6F66-0CEC33F60679}"/>
              </a:ext>
            </a:extLst>
          </p:cNvPr>
          <p:cNvSpPr>
            <a:spLocks noGrp="1"/>
          </p:cNvSpPr>
          <p:nvPr>
            <p:ph idx="1"/>
          </p:nvPr>
        </p:nvSpPr>
        <p:spPr>
          <a:xfrm>
            <a:off x="7968343" y="2181497"/>
            <a:ext cx="3908697" cy="3780657"/>
          </a:xfrm>
        </p:spPr>
        <p:txBody>
          <a:bodyPr>
            <a:normAutofit/>
          </a:bodyPr>
          <a:lstStyle/>
          <a:p>
            <a:r>
              <a:rPr lang="en-US" dirty="0"/>
              <a:t>Planning a mission to Mars: Should we take  gardeners- why or why not?</a:t>
            </a:r>
          </a:p>
        </p:txBody>
      </p:sp>
      <p:pic>
        <p:nvPicPr>
          <p:cNvPr id="10244" name="Picture 4" descr="Mars base with a dome by Bryan Versteeg">
            <a:extLst>
              <a:ext uri="{FF2B5EF4-FFF2-40B4-BE49-F238E27FC236}">
                <a16:creationId xmlns:a16="http://schemas.microsoft.com/office/drawing/2014/main" id="{33717CE0-7ECF-EA49-BED2-115A775EA8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84" r="17221" b="25157"/>
          <a:stretch>
            <a:fillRect/>
          </a:stretch>
        </p:blipFill>
        <p:spPr bwMode="auto">
          <a:xfrm>
            <a:off x="314960" y="1973606"/>
            <a:ext cx="7510411" cy="462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741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6A82-0918-FDB0-CA14-0B148D8F2BC5}"/>
              </a:ext>
            </a:extLst>
          </p:cNvPr>
          <p:cNvSpPr>
            <a:spLocks noGrp="1"/>
          </p:cNvSpPr>
          <p:nvPr>
            <p:ph type="title"/>
          </p:nvPr>
        </p:nvSpPr>
        <p:spPr/>
        <p:txBody>
          <a:bodyPr/>
          <a:lstStyle/>
          <a:p>
            <a:r>
              <a:rPr lang="en-US" dirty="0"/>
              <a:t>Gardens on earth – in dry places</a:t>
            </a:r>
          </a:p>
        </p:txBody>
      </p:sp>
      <p:sp>
        <p:nvSpPr>
          <p:cNvPr id="3" name="Content Placeholder 2">
            <a:extLst>
              <a:ext uri="{FF2B5EF4-FFF2-40B4-BE49-F238E27FC236}">
                <a16:creationId xmlns:a16="http://schemas.microsoft.com/office/drawing/2014/main" id="{FEC5185D-E178-6E0B-8127-E26BC4DE781F}"/>
              </a:ext>
            </a:extLst>
          </p:cNvPr>
          <p:cNvSpPr>
            <a:spLocks noGrp="1"/>
          </p:cNvSpPr>
          <p:nvPr>
            <p:ph idx="1"/>
          </p:nvPr>
        </p:nvSpPr>
        <p:spPr>
          <a:xfrm>
            <a:off x="8532950" y="1982818"/>
            <a:ext cx="3526970" cy="4688114"/>
          </a:xfrm>
        </p:spPr>
        <p:txBody>
          <a:bodyPr>
            <a:normAutofit/>
          </a:bodyPr>
          <a:lstStyle/>
          <a:p>
            <a:r>
              <a:rPr lang="en-US" dirty="0"/>
              <a:t>This garden has been designed for the </a:t>
            </a:r>
            <a:r>
              <a:rPr lang="en-US" b="1" dirty="0"/>
              <a:t>King Salman Park</a:t>
            </a:r>
            <a:r>
              <a:rPr lang="en-US" dirty="0"/>
              <a:t>, Saudi Arabia –a dry, hot country. Perhaps we can copy some ideas</a:t>
            </a:r>
          </a:p>
          <a:p>
            <a:r>
              <a:rPr lang="en-US" dirty="0"/>
              <a:t>Sources: </a:t>
            </a:r>
            <a:r>
              <a:rPr lang="en-US" dirty="0">
                <a:hlinkClick r:id="rId2"/>
              </a:rPr>
              <a:t>human Mars: Mars Greenhouse</a:t>
            </a:r>
            <a:endParaRPr lang="en-US" dirty="0"/>
          </a:p>
        </p:txBody>
      </p:sp>
      <p:pic>
        <p:nvPicPr>
          <p:cNvPr id="11266" name="Picture 2" descr="Garden under a geodesic dome on Mars - design for the King Salman Park in Riyadh">
            <a:extLst>
              <a:ext uri="{FF2B5EF4-FFF2-40B4-BE49-F238E27FC236}">
                <a16:creationId xmlns:a16="http://schemas.microsoft.com/office/drawing/2014/main" id="{5501919D-B838-8C35-07DE-838DDDE30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4640"/>
            <a:ext cx="8255726" cy="484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398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0E9F3-132E-0A55-6CA1-180697F4146F}"/>
              </a:ext>
            </a:extLst>
          </p:cNvPr>
          <p:cNvSpPr>
            <a:spLocks noGrp="1"/>
          </p:cNvSpPr>
          <p:nvPr>
            <p:ph type="title"/>
          </p:nvPr>
        </p:nvSpPr>
        <p:spPr/>
        <p:txBody>
          <a:bodyPr/>
          <a:lstStyle/>
          <a:p>
            <a:r>
              <a:rPr lang="en-US" dirty="0"/>
              <a:t>What about a garden – underground?</a:t>
            </a:r>
          </a:p>
        </p:txBody>
      </p:sp>
      <p:sp>
        <p:nvSpPr>
          <p:cNvPr id="3" name="Content Placeholder 2">
            <a:extLst>
              <a:ext uri="{FF2B5EF4-FFF2-40B4-BE49-F238E27FC236}">
                <a16:creationId xmlns:a16="http://schemas.microsoft.com/office/drawing/2014/main" id="{76C5932F-DBB8-6105-2B85-AC194C5958EE}"/>
              </a:ext>
            </a:extLst>
          </p:cNvPr>
          <p:cNvSpPr>
            <a:spLocks noGrp="1"/>
          </p:cNvSpPr>
          <p:nvPr>
            <p:ph idx="1"/>
          </p:nvPr>
        </p:nvSpPr>
        <p:spPr>
          <a:xfrm>
            <a:off x="7171508" y="1991478"/>
            <a:ext cx="4288971" cy="3624217"/>
          </a:xfrm>
        </p:spPr>
        <p:txBody>
          <a:bodyPr>
            <a:normAutofit/>
          </a:bodyPr>
          <a:lstStyle/>
          <a:p>
            <a:r>
              <a:rPr lang="en-US" dirty="0"/>
              <a:t>This image was created by an architect called Vincent Callebaut. His idea is to build a giant garden – underground. What do you think?</a:t>
            </a:r>
          </a:p>
        </p:txBody>
      </p:sp>
      <p:pic>
        <p:nvPicPr>
          <p:cNvPr id="12290" name="Picture 2" descr="Underground atrium on Mars by Vincent Callebaut">
            <a:extLst>
              <a:ext uri="{FF2B5EF4-FFF2-40B4-BE49-F238E27FC236}">
                <a16:creationId xmlns:a16="http://schemas.microsoft.com/office/drawing/2014/main" id="{02780452-B6F9-FC0D-EA97-A3A869579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47" y="1991478"/>
            <a:ext cx="6825417" cy="4866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753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69ADD-E224-A646-D7FD-D4A0A202C4C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B803C1C-F27B-975B-E2C1-BFAC79F7F5B0}"/>
              </a:ext>
            </a:extLst>
          </p:cNvPr>
          <p:cNvSpPr/>
          <p:nvPr/>
        </p:nvSpPr>
        <p:spPr>
          <a:xfrm>
            <a:off x="5893247" y="547424"/>
            <a:ext cx="5434854" cy="4912750"/>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6F01701-309B-D47D-ADC7-D7E9DDAEAAE6}"/>
              </a:ext>
            </a:extLst>
          </p:cNvPr>
          <p:cNvPicPr>
            <a:picLocks noChangeAspect="1"/>
          </p:cNvPicPr>
          <p:nvPr/>
        </p:nvPicPr>
        <p:blipFill rotWithShape="1">
          <a:blip r:embed="rId2"/>
          <a:srcRect t="7778"/>
          <a:stretch/>
        </p:blipFill>
        <p:spPr>
          <a:xfrm>
            <a:off x="5175596" y="266700"/>
            <a:ext cx="6523074" cy="6324600"/>
          </a:xfrm>
          <a:prstGeom prst="rect">
            <a:avLst/>
          </a:prstGeom>
        </p:spPr>
      </p:pic>
      <p:sp>
        <p:nvSpPr>
          <p:cNvPr id="3" name="Title 1">
            <a:extLst>
              <a:ext uri="{FF2B5EF4-FFF2-40B4-BE49-F238E27FC236}">
                <a16:creationId xmlns:a16="http://schemas.microsoft.com/office/drawing/2014/main" id="{4E3563B3-8CDD-15AD-7136-73C588E8E19E}"/>
              </a:ext>
            </a:extLst>
          </p:cNvPr>
          <p:cNvSpPr txBox="1">
            <a:spLocks/>
          </p:cNvSpPr>
          <p:nvPr/>
        </p:nvSpPr>
        <p:spPr>
          <a:xfrm>
            <a:off x="863899" y="952501"/>
            <a:ext cx="2565101" cy="3708400"/>
          </a:xfrm>
          <a:prstGeom prst="rect">
            <a:avLst/>
          </a:prstGeom>
          <a:solidFill>
            <a:schemeClr val="bg1"/>
          </a:solidFill>
          <a:ln w="76200">
            <a:solidFill>
              <a:srgbClr val="00B0F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Discipline Wheel can help you to explore a question through many different subject-disciplines</a:t>
            </a:r>
          </a:p>
          <a:p>
            <a:pPr marL="0" marR="0" lvl="0" indent="0" algn="l" defTabSz="914400" rtl="0" eaLnBrk="1" fontAlgn="auto" latinLnBrk="0" hangingPunct="1">
              <a:lnSpc>
                <a:spcPct val="120000"/>
              </a:lnSpc>
              <a:spcBef>
                <a:spcPct val="0"/>
              </a:spcBef>
              <a:spcAft>
                <a:spcPts val="0"/>
              </a:spcAft>
              <a:buClrTx/>
              <a:buSzTx/>
              <a:buFontTx/>
              <a:buNone/>
              <a:tabLst/>
              <a:defRPr/>
            </a:pP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A480121B-1A47-3F73-715C-B9A4CC0CEA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925" y="179388"/>
            <a:ext cx="2662347" cy="56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402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6655-D422-24F7-839B-FCAF2A2C936A}"/>
              </a:ext>
            </a:extLst>
          </p:cNvPr>
          <p:cNvSpPr>
            <a:spLocks noGrp="1"/>
          </p:cNvSpPr>
          <p:nvPr>
            <p:ph type="title"/>
          </p:nvPr>
        </p:nvSpPr>
        <p:spPr>
          <a:xfrm>
            <a:off x="2672315" y="916168"/>
            <a:ext cx="7921662" cy="4909865"/>
          </a:xfrm>
        </p:spPr>
        <p:txBody>
          <a:bodyPr>
            <a:normAutofit fontScale="90000"/>
          </a:bodyPr>
          <a:lstStyle/>
          <a:p>
            <a:r>
              <a:rPr lang="en-GB" dirty="0"/>
              <a:t>How observations help astronomers to discover whether there is water on Mars… and …</a:t>
            </a:r>
            <a:br>
              <a:rPr lang="en-GB" dirty="0"/>
            </a:br>
            <a:br>
              <a:rPr lang="en-GB" dirty="0"/>
            </a:br>
            <a:r>
              <a:rPr lang="en-GB" dirty="0"/>
              <a:t>How astronomers work with experts in other disciplines to address more complex questions about living on Mars</a:t>
            </a:r>
          </a:p>
        </p:txBody>
      </p:sp>
    </p:spTree>
    <p:extLst>
      <p:ext uri="{BB962C8B-B14F-4D97-AF65-F5344CB8AC3E}">
        <p14:creationId xmlns:p14="http://schemas.microsoft.com/office/powerpoint/2010/main" val="2976877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660EB-2662-3D6A-1359-71631A318001}"/>
              </a:ext>
            </a:extLst>
          </p:cNvPr>
          <p:cNvSpPr>
            <a:spLocks noGrp="1"/>
          </p:cNvSpPr>
          <p:nvPr>
            <p:ph type="title"/>
          </p:nvPr>
        </p:nvSpPr>
        <p:spPr>
          <a:xfrm>
            <a:off x="569195" y="681037"/>
            <a:ext cx="11053610" cy="1325563"/>
          </a:xfrm>
        </p:spPr>
        <p:txBody>
          <a:bodyPr anchor="ctr">
            <a:normAutofit/>
          </a:bodyPr>
          <a:lstStyle/>
          <a:p>
            <a:r>
              <a:rPr lang="en-GB" dirty="0"/>
              <a:t>Conclusion</a:t>
            </a:r>
          </a:p>
        </p:txBody>
      </p:sp>
      <p:sp>
        <p:nvSpPr>
          <p:cNvPr id="3" name="Content Placeholder 2">
            <a:extLst>
              <a:ext uri="{FF2B5EF4-FFF2-40B4-BE49-F238E27FC236}">
                <a16:creationId xmlns:a16="http://schemas.microsoft.com/office/drawing/2014/main" id="{FCE022A9-50F0-6C17-6C81-5B701210B4C4}"/>
              </a:ext>
            </a:extLst>
          </p:cNvPr>
          <p:cNvSpPr>
            <a:spLocks noGrp="1"/>
          </p:cNvSpPr>
          <p:nvPr>
            <p:ph sz="half" idx="1"/>
          </p:nvPr>
        </p:nvSpPr>
        <p:spPr>
          <a:xfrm>
            <a:off x="569195" y="2187575"/>
            <a:ext cx="5181600" cy="4351338"/>
          </a:xfrm>
        </p:spPr>
        <p:txBody>
          <a:bodyPr>
            <a:normAutofit/>
          </a:bodyPr>
          <a:lstStyle/>
          <a:p>
            <a:r>
              <a:rPr lang="en-GB" sz="2400" dirty="0"/>
              <a:t>‘Observation’ is at the heart of science. When we think like a scientists – we are making and talking about observations – to understand the natural world.</a:t>
            </a:r>
          </a:p>
          <a:p>
            <a:r>
              <a:rPr lang="en-GB" sz="2400" dirty="0"/>
              <a:t>Science can answer a question like, Is there liquid water on Mars:</a:t>
            </a:r>
          </a:p>
          <a:p>
            <a:r>
              <a:rPr lang="en-GB" sz="2400" dirty="0"/>
              <a:t>We need many different professions and interests to ‘work together’ to address complex questions – like – can we live on Mars?</a:t>
            </a:r>
          </a:p>
        </p:txBody>
      </p:sp>
      <p:pic>
        <p:nvPicPr>
          <p:cNvPr id="4" name="Picture 2">
            <a:extLst>
              <a:ext uri="{FF2B5EF4-FFF2-40B4-BE49-F238E27FC236}">
                <a16:creationId xmlns:a16="http://schemas.microsoft.com/office/drawing/2014/main" id="{1636DE3F-C7EB-AC2C-8C3D-3E68756ACA0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41205" y="2355373"/>
            <a:ext cx="5181600" cy="4015740"/>
          </a:xfrm>
          <a:prstGeom prst="rect">
            <a:avLst/>
          </a:prstGeom>
          <a:solidFill>
            <a:srgbClr val="FFFFFF"/>
          </a:solidFill>
        </p:spPr>
      </p:pic>
    </p:spTree>
    <p:extLst>
      <p:ext uri="{BB962C8B-B14F-4D97-AF65-F5344CB8AC3E}">
        <p14:creationId xmlns:p14="http://schemas.microsoft.com/office/powerpoint/2010/main" val="1166703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D6363-E975-E7E9-BC76-99F182BBF14E}"/>
              </a:ext>
            </a:extLst>
          </p:cNvPr>
          <p:cNvSpPr>
            <a:spLocks noGrp="1"/>
          </p:cNvSpPr>
          <p:nvPr>
            <p:ph type="title"/>
          </p:nvPr>
        </p:nvSpPr>
        <p:spPr/>
        <p:txBody>
          <a:bodyPr/>
          <a:lstStyle/>
          <a:p>
            <a:r>
              <a:rPr lang="en-GB" dirty="0"/>
              <a:t>Teacher Notes</a:t>
            </a:r>
          </a:p>
        </p:txBody>
      </p:sp>
      <p:sp>
        <p:nvSpPr>
          <p:cNvPr id="3" name="Content Placeholder 2">
            <a:extLst>
              <a:ext uri="{FF2B5EF4-FFF2-40B4-BE49-F238E27FC236}">
                <a16:creationId xmlns:a16="http://schemas.microsoft.com/office/drawing/2014/main" id="{CBED3E84-B5F5-D036-3DC4-C92495C45FE1}"/>
              </a:ext>
            </a:extLst>
          </p:cNvPr>
          <p:cNvSpPr>
            <a:spLocks noGrp="1"/>
          </p:cNvSpPr>
          <p:nvPr>
            <p:ph idx="1"/>
          </p:nvPr>
        </p:nvSpPr>
        <p:spPr/>
        <p:txBody>
          <a:bodyPr>
            <a:normAutofit fontScale="62500" lnSpcReduction="20000"/>
          </a:bodyPr>
          <a:lstStyle/>
          <a:p>
            <a:r>
              <a:rPr lang="en-GB" b="1" dirty="0"/>
              <a:t>1. Recognising the Role of Observation in Science – and the limitations of science enquiry.</a:t>
            </a:r>
            <a:endParaRPr lang="en-GB" sz="2400" dirty="0"/>
          </a:p>
          <a:p>
            <a:pPr lvl="0"/>
            <a:r>
              <a:rPr lang="en-GB" b="1" dirty="0"/>
              <a:t>Objective:</a:t>
            </a:r>
            <a:r>
              <a:rPr lang="en-GB" dirty="0"/>
              <a:t> Children can explain that observation is central to scientific inquiry and that science can directly answer questions that suit its methods.</a:t>
            </a:r>
            <a:endParaRPr lang="en-GB" sz="2400" dirty="0"/>
          </a:p>
          <a:p>
            <a:pPr lvl="0"/>
            <a:r>
              <a:rPr lang="en-US" dirty="0"/>
              <a:t>Role of teacher: give children a practical hand-on activity in the classroom to experience for themselves “thinking like a scientist” and making observations. For example – chromatography as it is very visual.</a:t>
            </a:r>
          </a:p>
          <a:p>
            <a:pPr lvl="0"/>
            <a:r>
              <a:rPr lang="en-US" dirty="0"/>
              <a:t>Share with children a PowerPoint that explains three ways scientists observe Mars - </a:t>
            </a:r>
            <a:r>
              <a:rPr lang="en-GB" dirty="0"/>
              <a:t>(telescopes, rovers, orbiters).</a:t>
            </a:r>
            <a:endParaRPr lang="en-GB" sz="2400" dirty="0"/>
          </a:p>
          <a:p>
            <a:pPr lvl="0"/>
            <a:r>
              <a:rPr lang="en-GB" dirty="0"/>
              <a:t>Role of the interactive - </a:t>
            </a:r>
            <a:r>
              <a:rPr lang="en-US" dirty="0" err="1"/>
              <a:t>emphasises</a:t>
            </a:r>
            <a:r>
              <a:rPr lang="en-US" dirty="0"/>
              <a:t> that observation is at the heart of science and that that scientists are fundamentally observers of the natural world – this means that scientists can directly answer the question “Which planet is hotter, Earth or Mars?” and “Does Mars have liquid water on its surface, </a:t>
            </a:r>
            <a:endParaRPr lang="en-GB" sz="2400" dirty="0"/>
          </a:p>
          <a:p>
            <a:pPr lvl="0"/>
            <a:r>
              <a:rPr lang="en-GB" b="1" dirty="0"/>
              <a:t>Indicators of Success: Children</a:t>
            </a:r>
            <a:endParaRPr lang="en-GB" sz="2400" dirty="0"/>
          </a:p>
          <a:p>
            <a:pPr lvl="1"/>
            <a:r>
              <a:rPr lang="en-GB" dirty="0"/>
              <a:t>Can explain that observation is the ‘most important’ word when we think like a scientist.</a:t>
            </a:r>
            <a:endParaRPr lang="en-GB" sz="2000" dirty="0"/>
          </a:p>
          <a:p>
            <a:pPr lvl="1"/>
            <a:r>
              <a:rPr lang="en-GB" dirty="0"/>
              <a:t>Can explain three ways that scientists observe Mars (telescopes, rovers, orbiters).</a:t>
            </a:r>
            <a:endParaRPr lang="en-GB" sz="2000" dirty="0"/>
          </a:p>
          <a:p>
            <a:pPr lvl="1"/>
            <a:r>
              <a:rPr lang="en-GB" dirty="0"/>
              <a:t>Can explain that using observations, scientists can tell us whether Mars has liquid water on its surface.</a:t>
            </a:r>
            <a:endParaRPr lang="en-GB" sz="2000" dirty="0"/>
          </a:p>
          <a:p>
            <a:endParaRPr lang="en-GB" dirty="0"/>
          </a:p>
        </p:txBody>
      </p:sp>
    </p:spTree>
    <p:extLst>
      <p:ext uri="{BB962C8B-B14F-4D97-AF65-F5344CB8AC3E}">
        <p14:creationId xmlns:p14="http://schemas.microsoft.com/office/powerpoint/2010/main" val="3193209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76C2E-90DD-0171-C2D9-405ADEE9CB3C}"/>
              </a:ext>
            </a:extLst>
          </p:cNvPr>
          <p:cNvSpPr>
            <a:spLocks noGrp="1"/>
          </p:cNvSpPr>
          <p:nvPr>
            <p:ph type="title"/>
          </p:nvPr>
        </p:nvSpPr>
        <p:spPr/>
        <p:txBody>
          <a:bodyPr>
            <a:normAutofit fontScale="90000"/>
          </a:bodyPr>
          <a:lstStyle/>
          <a:p>
            <a:r>
              <a:rPr lang="en-GB" dirty="0"/>
              <a:t>How ‘observing like a scientist’ us discover whether there’s water on Mars</a:t>
            </a:r>
          </a:p>
        </p:txBody>
      </p:sp>
      <p:sp>
        <p:nvSpPr>
          <p:cNvPr id="3" name="Content Placeholder 2">
            <a:extLst>
              <a:ext uri="{FF2B5EF4-FFF2-40B4-BE49-F238E27FC236}">
                <a16:creationId xmlns:a16="http://schemas.microsoft.com/office/drawing/2014/main" id="{84F6DEA2-77F7-A720-36F3-A5C0D1C068A1}"/>
              </a:ext>
            </a:extLst>
          </p:cNvPr>
          <p:cNvSpPr>
            <a:spLocks noGrp="1"/>
          </p:cNvSpPr>
          <p:nvPr>
            <p:ph idx="1"/>
          </p:nvPr>
        </p:nvSpPr>
        <p:spPr>
          <a:xfrm>
            <a:off x="569195" y="1938969"/>
            <a:ext cx="5165399" cy="4004631"/>
          </a:xfrm>
        </p:spPr>
        <p:txBody>
          <a:bodyPr>
            <a:normAutofit lnSpcReduction="10000"/>
          </a:bodyPr>
          <a:lstStyle/>
          <a:p>
            <a:r>
              <a:rPr lang="en-GB" dirty="0"/>
              <a:t>In this PowerPoint exploration, we learn how astronomers use observations to discover what it’s like on Mars.</a:t>
            </a:r>
          </a:p>
          <a:p>
            <a:r>
              <a:rPr lang="en-GB" dirty="0"/>
              <a:t>At the end of the session, you should understand – how astronomers gather observations of Mars to discover whether Mars has water</a:t>
            </a:r>
          </a:p>
        </p:txBody>
      </p:sp>
      <p:sp>
        <p:nvSpPr>
          <p:cNvPr id="4" name="Content Placeholder 2">
            <a:extLst>
              <a:ext uri="{FF2B5EF4-FFF2-40B4-BE49-F238E27FC236}">
                <a16:creationId xmlns:a16="http://schemas.microsoft.com/office/drawing/2014/main" id="{1B7AB51F-CA24-D211-51CD-841D8F8A997F}"/>
              </a:ext>
            </a:extLst>
          </p:cNvPr>
          <p:cNvSpPr txBox="1">
            <a:spLocks/>
          </p:cNvSpPr>
          <p:nvPr/>
        </p:nvSpPr>
        <p:spPr>
          <a:xfrm>
            <a:off x="6271495" y="1938969"/>
            <a:ext cx="5165399" cy="4004631"/>
          </a:xfrm>
          <a:prstGeom prst="rect">
            <a:avLst/>
          </a:prstGeom>
          <a:solidFill>
            <a:schemeClr val="bg1"/>
          </a:solidFill>
          <a:ln w="38100">
            <a:solidFill>
              <a:srgbClr val="C0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session will end with a discussion about what types of questions about Mars we can answer scientifically – and what questions cannot be answered by science alone.</a:t>
            </a:r>
          </a:p>
        </p:txBody>
      </p:sp>
    </p:spTree>
    <p:extLst>
      <p:ext uri="{BB962C8B-B14F-4D97-AF65-F5344CB8AC3E}">
        <p14:creationId xmlns:p14="http://schemas.microsoft.com/office/powerpoint/2010/main" val="1921237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083C2-F44D-72A7-53B1-1CA458A7727A}"/>
              </a:ext>
            </a:extLst>
          </p:cNvPr>
          <p:cNvSpPr>
            <a:spLocks noGrp="1"/>
          </p:cNvSpPr>
          <p:nvPr>
            <p:ph type="title"/>
          </p:nvPr>
        </p:nvSpPr>
        <p:spPr/>
        <p:txBody>
          <a:bodyPr>
            <a:normAutofit/>
          </a:bodyPr>
          <a:lstStyle/>
          <a:p>
            <a:r>
              <a:rPr lang="en-US" dirty="0"/>
              <a:t>Comparing images of Mars and Earth: </a:t>
            </a:r>
          </a:p>
        </p:txBody>
      </p:sp>
      <p:sp>
        <p:nvSpPr>
          <p:cNvPr id="3" name="Content Placeholder 2">
            <a:extLst>
              <a:ext uri="{FF2B5EF4-FFF2-40B4-BE49-F238E27FC236}">
                <a16:creationId xmlns:a16="http://schemas.microsoft.com/office/drawing/2014/main" id="{CBF17BAC-1A7F-492F-1CA3-A83920896A13}"/>
              </a:ext>
            </a:extLst>
          </p:cNvPr>
          <p:cNvSpPr>
            <a:spLocks noGrp="1"/>
          </p:cNvSpPr>
          <p:nvPr>
            <p:ph idx="1"/>
          </p:nvPr>
        </p:nvSpPr>
        <p:spPr/>
        <p:txBody>
          <a:bodyPr/>
          <a:lstStyle/>
          <a:p>
            <a:endParaRPr lang="en-US"/>
          </a:p>
        </p:txBody>
      </p:sp>
      <p:pic>
        <p:nvPicPr>
          <p:cNvPr id="7170" name="Picture 2" descr="Mars and Earth, to scale, shows how much larger and more friendly to life our planet is than our red... [+] neighbor. Mars, the red planet, has no magnetic field to protect it from the solar wind, meaning that it can lose its atmosphere in a way that Earth doesn't.">
            <a:extLst>
              <a:ext uri="{FF2B5EF4-FFF2-40B4-BE49-F238E27FC236}">
                <a16:creationId xmlns:a16="http://schemas.microsoft.com/office/drawing/2014/main" id="{B2154B92-646B-91B7-32DC-D44300722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8969"/>
            <a:ext cx="12192000" cy="5232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9EF544E-2FB7-E002-DE84-339B0F338A4F}"/>
              </a:ext>
            </a:extLst>
          </p:cNvPr>
          <p:cNvSpPr txBox="1"/>
          <p:nvPr/>
        </p:nvSpPr>
        <p:spPr>
          <a:xfrm>
            <a:off x="5454469" y="5671320"/>
            <a:ext cx="5834743" cy="830997"/>
          </a:xfrm>
          <a:prstGeom prst="rect">
            <a:avLst/>
          </a:prstGeom>
          <a:noFill/>
        </p:spPr>
        <p:txBody>
          <a:bodyPr wrap="square">
            <a:spAutoFit/>
          </a:bodyPr>
          <a:lstStyle/>
          <a:p>
            <a:r>
              <a:rPr lang="en-US" sz="4800" dirty="0">
                <a:solidFill>
                  <a:schemeClr val="bg1"/>
                </a:solidFill>
              </a:rPr>
              <a:t>what do you observe?</a:t>
            </a:r>
          </a:p>
        </p:txBody>
      </p:sp>
    </p:spTree>
    <p:extLst>
      <p:ext uri="{BB962C8B-B14F-4D97-AF65-F5344CB8AC3E}">
        <p14:creationId xmlns:p14="http://schemas.microsoft.com/office/powerpoint/2010/main" val="167513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A214D-32C0-F740-CE32-C4546CE03D5C}"/>
              </a:ext>
            </a:extLst>
          </p:cNvPr>
          <p:cNvSpPr>
            <a:spLocks noGrp="1"/>
          </p:cNvSpPr>
          <p:nvPr>
            <p:ph type="title"/>
          </p:nvPr>
        </p:nvSpPr>
        <p:spPr/>
        <p:txBody>
          <a:bodyPr>
            <a:normAutofit fontScale="90000"/>
          </a:bodyPr>
          <a:lstStyle/>
          <a:p>
            <a:r>
              <a:rPr lang="en-US" dirty="0"/>
              <a:t>Earth is sometimes called the blue marble…</a:t>
            </a:r>
          </a:p>
        </p:txBody>
      </p:sp>
      <p:sp>
        <p:nvSpPr>
          <p:cNvPr id="3" name="Content Placeholder 2">
            <a:extLst>
              <a:ext uri="{FF2B5EF4-FFF2-40B4-BE49-F238E27FC236}">
                <a16:creationId xmlns:a16="http://schemas.microsoft.com/office/drawing/2014/main" id="{AB32ED88-E9CF-08FC-FC8C-D86988B2336A}"/>
              </a:ext>
            </a:extLst>
          </p:cNvPr>
          <p:cNvSpPr>
            <a:spLocks noGrp="1"/>
          </p:cNvSpPr>
          <p:nvPr>
            <p:ph idx="1"/>
          </p:nvPr>
        </p:nvSpPr>
        <p:spPr>
          <a:xfrm>
            <a:off x="6937829" y="1921985"/>
            <a:ext cx="5080000" cy="4936015"/>
          </a:xfrm>
        </p:spPr>
        <p:txBody>
          <a:bodyPr>
            <a:normAutofit/>
          </a:bodyPr>
          <a:lstStyle/>
          <a:p>
            <a:r>
              <a:rPr lang="en-US" dirty="0"/>
              <a:t>From space, Earth looks like a blue marble – satellites orbiting the earth capture its ‘blue’ oceans, brown continents and white swirly clouds. </a:t>
            </a:r>
          </a:p>
          <a:p>
            <a:r>
              <a:rPr lang="en-US" dirty="0"/>
              <a:t>We know why too. Did you know, 70% (over half) of the Earth’s surface is covered by water. Earth’s gravitational field means it can hold an atmosphere – and clouds.</a:t>
            </a:r>
          </a:p>
          <a:p>
            <a:endParaRPr lang="en-US" dirty="0"/>
          </a:p>
        </p:txBody>
      </p:sp>
      <p:pic>
        <p:nvPicPr>
          <p:cNvPr id="8196" name="Picture 4" descr="BLUE MARBLE: This spectacular 'blue marble' image is the most detailed true-color image of the entire Earth to date. Using a collection of satellite-based observations, scientists and visualizers stitched together months of observations of the land surface, oceans, sea ice, and clouds into a seamless, true-color mosaic of every square kilometer (0.4 square miles) of our planet. Much of the information contained in this image came from NASA’s Moderate Resolution Imaging Spectroradiometer (MODIS) onboard the Terra satellite. Visualization date: August 2, 2002.">
            <a:extLst>
              <a:ext uri="{FF2B5EF4-FFF2-40B4-BE49-F238E27FC236}">
                <a16:creationId xmlns:a16="http://schemas.microsoft.com/office/drawing/2014/main" id="{3C166DAA-B3A9-A133-4F68-12329E537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95" y="1921986"/>
            <a:ext cx="6600734" cy="495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621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20A5-B199-A029-22F6-E4DB4FF19537}"/>
              </a:ext>
            </a:extLst>
          </p:cNvPr>
          <p:cNvSpPr>
            <a:spLocks noGrp="1"/>
          </p:cNvSpPr>
          <p:nvPr>
            <p:ph type="title"/>
          </p:nvPr>
        </p:nvSpPr>
        <p:spPr/>
        <p:txBody>
          <a:bodyPr/>
          <a:lstStyle/>
          <a:p>
            <a:r>
              <a:rPr lang="en-US" dirty="0"/>
              <a:t>Mars – smaller and the ‘red planet’</a:t>
            </a:r>
          </a:p>
        </p:txBody>
      </p:sp>
      <p:sp>
        <p:nvSpPr>
          <p:cNvPr id="3" name="Content Placeholder 2">
            <a:extLst>
              <a:ext uri="{FF2B5EF4-FFF2-40B4-BE49-F238E27FC236}">
                <a16:creationId xmlns:a16="http://schemas.microsoft.com/office/drawing/2014/main" id="{AD596DE0-DD98-1165-A77A-EAD6C702293D}"/>
              </a:ext>
            </a:extLst>
          </p:cNvPr>
          <p:cNvSpPr>
            <a:spLocks noGrp="1"/>
          </p:cNvSpPr>
          <p:nvPr>
            <p:ph idx="1"/>
          </p:nvPr>
        </p:nvSpPr>
        <p:spPr>
          <a:xfrm>
            <a:off x="6942651" y="1795750"/>
            <a:ext cx="5149265" cy="5136638"/>
          </a:xfrm>
        </p:spPr>
        <p:txBody>
          <a:bodyPr>
            <a:normAutofit/>
          </a:bodyPr>
          <a:lstStyle/>
          <a:p>
            <a:r>
              <a:rPr lang="en-US" dirty="0"/>
              <a:t>We can observe that Mars is smaller than the Earth</a:t>
            </a:r>
          </a:p>
          <a:p>
            <a:r>
              <a:rPr lang="en-US" dirty="0"/>
              <a:t>And we observe that it is redder.</a:t>
            </a:r>
          </a:p>
          <a:p>
            <a:r>
              <a:rPr lang="en-US" dirty="0"/>
              <a:t>We </a:t>
            </a:r>
            <a:r>
              <a:rPr lang="en-US" dirty="0" err="1"/>
              <a:t>hypothesise</a:t>
            </a:r>
            <a:r>
              <a:rPr lang="en-US" dirty="0"/>
              <a:t> that there is less liquid water on Mars – or even none at all. How do we find out if we are right?</a:t>
            </a:r>
          </a:p>
        </p:txBody>
      </p:sp>
      <p:pic>
        <p:nvPicPr>
          <p:cNvPr id="6146" name="Picture 2">
            <a:extLst>
              <a:ext uri="{FF2B5EF4-FFF2-40B4-BE49-F238E27FC236}">
                <a16:creationId xmlns:a16="http://schemas.microsoft.com/office/drawing/2014/main" id="{DE177F01-D640-4207-EEBA-A5D35AEAD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20" y="1721362"/>
            <a:ext cx="6627691" cy="513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300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A8B04-F304-F92A-4506-4D83F1103E4D}"/>
              </a:ext>
            </a:extLst>
          </p:cNvPr>
          <p:cNvSpPr>
            <a:spLocks noGrp="1"/>
          </p:cNvSpPr>
          <p:nvPr>
            <p:ph type="title"/>
          </p:nvPr>
        </p:nvSpPr>
        <p:spPr/>
        <p:txBody>
          <a:bodyPr/>
          <a:lstStyle/>
          <a:p>
            <a:r>
              <a:rPr lang="en-GB" dirty="0"/>
              <a:t>Science – including Astronomy</a:t>
            </a:r>
          </a:p>
        </p:txBody>
      </p:sp>
      <p:sp>
        <p:nvSpPr>
          <p:cNvPr id="3" name="Content Placeholder 2">
            <a:extLst>
              <a:ext uri="{FF2B5EF4-FFF2-40B4-BE49-F238E27FC236}">
                <a16:creationId xmlns:a16="http://schemas.microsoft.com/office/drawing/2014/main" id="{B3E36FB0-3791-E361-F0BC-BBC5B84697CC}"/>
              </a:ext>
            </a:extLst>
          </p:cNvPr>
          <p:cNvSpPr>
            <a:spLocks noGrp="1"/>
          </p:cNvSpPr>
          <p:nvPr>
            <p:ph idx="1"/>
          </p:nvPr>
        </p:nvSpPr>
        <p:spPr>
          <a:xfrm>
            <a:off x="569195" y="1938969"/>
            <a:ext cx="5661788" cy="4004631"/>
          </a:xfrm>
        </p:spPr>
        <p:txBody>
          <a:bodyPr>
            <a:normAutofit fontScale="92500"/>
          </a:bodyPr>
          <a:lstStyle/>
          <a:p>
            <a:r>
              <a:rPr lang="en-GB" dirty="0"/>
              <a:t>When we think like a scientist – we are thinking about the natural world and using observations to get and test ideas.</a:t>
            </a:r>
          </a:p>
          <a:p>
            <a:r>
              <a:rPr lang="en-GB" dirty="0"/>
              <a:t>Observation is at the heart of science – it matters more than experiments</a:t>
            </a:r>
          </a:p>
          <a:p>
            <a:r>
              <a:rPr lang="en-GB" dirty="0"/>
              <a:t>And in astronomy – it’s ALL about observing – we don’t do experiments.</a:t>
            </a:r>
          </a:p>
        </p:txBody>
      </p:sp>
      <p:sp>
        <p:nvSpPr>
          <p:cNvPr id="4" name="Oval 3">
            <a:extLst>
              <a:ext uri="{FF2B5EF4-FFF2-40B4-BE49-F238E27FC236}">
                <a16:creationId xmlns:a16="http://schemas.microsoft.com/office/drawing/2014/main" id="{FD608A4E-1955-D4F5-C2FA-C30D1E935995}"/>
              </a:ext>
            </a:extLst>
          </p:cNvPr>
          <p:cNvSpPr/>
          <p:nvPr/>
        </p:nvSpPr>
        <p:spPr>
          <a:xfrm>
            <a:off x="7341326" y="3174274"/>
            <a:ext cx="1554480" cy="1489166"/>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D4774B2-876B-599C-B01B-F56A60ACF280}"/>
              </a:ext>
            </a:extLst>
          </p:cNvPr>
          <p:cNvSpPr/>
          <p:nvPr/>
        </p:nvSpPr>
        <p:spPr>
          <a:xfrm>
            <a:off x="7493726" y="3429000"/>
            <a:ext cx="814251" cy="75111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C0AAB81-8044-BFD7-6CA8-30AA708A4CFF}"/>
              </a:ext>
            </a:extLst>
          </p:cNvPr>
          <p:cNvSpPr/>
          <p:nvPr/>
        </p:nvSpPr>
        <p:spPr>
          <a:xfrm>
            <a:off x="8895806" y="3363685"/>
            <a:ext cx="1554480" cy="1489166"/>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D02F2A82-D4A4-9A5B-73C5-82D767F0FAA7}"/>
              </a:ext>
            </a:extLst>
          </p:cNvPr>
          <p:cNvSpPr/>
          <p:nvPr/>
        </p:nvSpPr>
        <p:spPr>
          <a:xfrm>
            <a:off x="9048206" y="3618411"/>
            <a:ext cx="814251" cy="75111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9166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4D4A9-C35C-76B3-7112-65FFEE0848E1}"/>
              </a:ext>
            </a:extLst>
          </p:cNvPr>
          <p:cNvSpPr>
            <a:spLocks noGrp="1"/>
          </p:cNvSpPr>
          <p:nvPr>
            <p:ph type="title"/>
          </p:nvPr>
        </p:nvSpPr>
        <p:spPr/>
        <p:txBody>
          <a:bodyPr/>
          <a:lstStyle/>
          <a:p>
            <a:r>
              <a:rPr lang="en-GB" dirty="0"/>
              <a:t>Three ways to observe Mars</a:t>
            </a:r>
          </a:p>
        </p:txBody>
      </p:sp>
      <p:sp>
        <p:nvSpPr>
          <p:cNvPr id="3" name="Content Placeholder 2">
            <a:extLst>
              <a:ext uri="{FF2B5EF4-FFF2-40B4-BE49-F238E27FC236}">
                <a16:creationId xmlns:a16="http://schemas.microsoft.com/office/drawing/2014/main" id="{ED006B27-EFE2-FEC9-F777-F530831C35B6}"/>
              </a:ext>
            </a:extLst>
          </p:cNvPr>
          <p:cNvSpPr>
            <a:spLocks noGrp="1"/>
          </p:cNvSpPr>
          <p:nvPr>
            <p:ph idx="1"/>
          </p:nvPr>
        </p:nvSpPr>
        <p:spPr>
          <a:xfrm>
            <a:off x="569195" y="1795750"/>
            <a:ext cx="2313705" cy="477550"/>
          </a:xfrm>
        </p:spPr>
        <p:txBody>
          <a:bodyPr>
            <a:normAutofit fontScale="92500" lnSpcReduction="10000"/>
          </a:bodyPr>
          <a:lstStyle/>
          <a:p>
            <a:r>
              <a:rPr lang="en-GB" sz="3200" dirty="0"/>
              <a:t>Orbiter</a:t>
            </a:r>
            <a:endParaRPr lang="en-GB" dirty="0"/>
          </a:p>
          <a:p>
            <a:endParaRPr lang="en-GB" dirty="0"/>
          </a:p>
        </p:txBody>
      </p:sp>
      <p:pic>
        <p:nvPicPr>
          <p:cNvPr id="5122" name="Picture 2" descr="This illustration depicts a concept for NASA's Mars Telecommunications Orbiter in flight around Mars.">
            <a:extLst>
              <a:ext uri="{FF2B5EF4-FFF2-40B4-BE49-F238E27FC236}">
                <a16:creationId xmlns:a16="http://schemas.microsoft.com/office/drawing/2014/main" id="{B8AE4861-A697-0441-BECD-5EA930038C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96" r="17591" b="1296"/>
          <a:stretch>
            <a:fillRect/>
          </a:stretch>
        </p:blipFill>
        <p:spPr bwMode="auto">
          <a:xfrm>
            <a:off x="54847" y="2425700"/>
            <a:ext cx="3889376"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913C4572-B0C5-8A7A-871F-4C87BB4E29D8}"/>
              </a:ext>
            </a:extLst>
          </p:cNvPr>
          <p:cNvSpPr txBox="1">
            <a:spLocks/>
          </p:cNvSpPr>
          <p:nvPr/>
        </p:nvSpPr>
        <p:spPr>
          <a:xfrm>
            <a:off x="4500996" y="1871950"/>
            <a:ext cx="2313705" cy="477550"/>
          </a:xfrm>
          <a:prstGeom prst="rect">
            <a:avLst/>
          </a:prstGeom>
          <a:solidFill>
            <a:schemeClr val="bg1"/>
          </a:solidFill>
          <a:ln w="38100">
            <a:solidFill>
              <a:srgbClr val="C0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Rover</a:t>
            </a:r>
          </a:p>
          <a:p>
            <a:endParaRPr lang="en-GB" dirty="0"/>
          </a:p>
        </p:txBody>
      </p:sp>
      <p:pic>
        <p:nvPicPr>
          <p:cNvPr id="5124" name="Picture 4" descr="Artist's concept of the Perseverance rover on Mars">
            <a:extLst>
              <a:ext uri="{FF2B5EF4-FFF2-40B4-BE49-F238E27FC236}">
                <a16:creationId xmlns:a16="http://schemas.microsoft.com/office/drawing/2014/main" id="{10A3601D-B468-6C9B-942F-CF59AD2181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496" t="3333" r="18703"/>
          <a:stretch>
            <a:fillRect/>
          </a:stretch>
        </p:blipFill>
        <p:spPr bwMode="auto">
          <a:xfrm>
            <a:off x="4151312" y="2520950"/>
            <a:ext cx="3889376" cy="33147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ED730F2F-0BC3-8A7F-A88B-2CCE6BEE5946}"/>
              </a:ext>
            </a:extLst>
          </p:cNvPr>
          <p:cNvSpPr txBox="1">
            <a:spLocks/>
          </p:cNvSpPr>
          <p:nvPr/>
        </p:nvSpPr>
        <p:spPr>
          <a:xfrm>
            <a:off x="8578128" y="1948150"/>
            <a:ext cx="3044677" cy="477550"/>
          </a:xfrm>
          <a:prstGeom prst="rect">
            <a:avLst/>
          </a:prstGeom>
          <a:solidFill>
            <a:schemeClr val="bg1"/>
          </a:solidFill>
          <a:ln w="38100">
            <a:solidFill>
              <a:srgbClr val="C00000"/>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Telescope on Earth</a:t>
            </a:r>
          </a:p>
          <a:p>
            <a:endParaRPr lang="en-GB" dirty="0"/>
          </a:p>
        </p:txBody>
      </p:sp>
      <p:pic>
        <p:nvPicPr>
          <p:cNvPr id="5126" name="Picture 6" descr="An artist's impression of the European Extremely Large Telescope (E-ELT).">
            <a:extLst>
              <a:ext uri="{FF2B5EF4-FFF2-40B4-BE49-F238E27FC236}">
                <a16:creationId xmlns:a16="http://schemas.microsoft.com/office/drawing/2014/main" id="{F2EE9793-C320-DD31-30A2-52477B79EE0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368" r="11143"/>
          <a:stretch>
            <a:fillRect/>
          </a:stretch>
        </p:blipFill>
        <p:spPr bwMode="auto">
          <a:xfrm>
            <a:off x="8180995" y="2520950"/>
            <a:ext cx="3838941"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41037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177246</TotalTime>
  <Words>950</Words>
  <Application>Microsoft Office PowerPoint</Application>
  <PresentationFormat>Widescreen</PresentationFormat>
  <Paragraphs>67</Paragraphs>
  <Slides>20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Tahoma</vt:lpstr>
      <vt:lpstr>1_Office Theme</vt:lpstr>
      <vt:lpstr>PowerPoint Presentation</vt:lpstr>
      <vt:lpstr>How observations help astronomers to discover whether there is water on Mars… and …  How astronomers work with experts in other disciplines to address more complex questions about living on Mars</vt:lpstr>
      <vt:lpstr>Teacher Notes</vt:lpstr>
      <vt:lpstr>How ‘observing like a scientist’ us discover whether there’s water on Mars</vt:lpstr>
      <vt:lpstr>Comparing images of Mars and Earth: </vt:lpstr>
      <vt:lpstr>Earth is sometimes called the blue marble…</vt:lpstr>
      <vt:lpstr>Mars – smaller and the ‘red planet’</vt:lpstr>
      <vt:lpstr>Science – including Astronomy</vt:lpstr>
      <vt:lpstr>Three ways to observe Mars</vt:lpstr>
      <vt:lpstr>What took this image - Rover, Orbiter or Telescope?</vt:lpstr>
      <vt:lpstr>Can you see the bear?</vt:lpstr>
      <vt:lpstr>Orbiter, Telescope or Rover?</vt:lpstr>
      <vt:lpstr>Is this a flower – no it’s a rock formation!</vt:lpstr>
      <vt:lpstr>What will it be like – to live on Mars?</vt:lpstr>
      <vt:lpstr>Experts working together</vt:lpstr>
      <vt:lpstr>Living on Mars – do we want gardens?</vt:lpstr>
      <vt:lpstr>Gardens on earth – in dry places</vt:lpstr>
      <vt:lpstr>What about a garden – underground?</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Cornwell</dc:creator>
  <cp:lastModifiedBy>Berry Billingsley</cp:lastModifiedBy>
  <cp:revision>92</cp:revision>
  <dcterms:created xsi:type="dcterms:W3CDTF">2023-02-15T13:14:57Z</dcterms:created>
  <dcterms:modified xsi:type="dcterms:W3CDTF">2025-09-18T17:17:47Z</dcterms:modified>
</cp:coreProperties>
</file>